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66" r:id="rId4"/>
    <p:sldId id="258" r:id="rId5"/>
    <p:sldId id="263" r:id="rId6"/>
    <p:sldId id="260" r:id="rId7"/>
    <p:sldId id="261" r:id="rId8"/>
    <p:sldId id="270" r:id="rId9"/>
    <p:sldId id="264" r:id="rId10"/>
    <p:sldId id="265" r:id="rId11"/>
    <p:sldId id="269"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23E6D6-5415-438C-B38F-C05319D1D510}" type="datetimeFigureOut">
              <a:rPr lang="en-GB" smtClean="0"/>
              <a:t>15/12/2016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627A34-1F7A-433F-9EB3-8189B9ED5486}" type="slidenum">
              <a:rPr lang="en-GB" smtClean="0"/>
              <a:t>‹#›</a:t>
            </a:fld>
            <a:endParaRPr lang="en-GB"/>
          </a:p>
        </p:txBody>
      </p:sp>
    </p:spTree>
    <p:extLst>
      <p:ext uri="{BB962C8B-B14F-4D97-AF65-F5344CB8AC3E}">
        <p14:creationId xmlns:p14="http://schemas.microsoft.com/office/powerpoint/2010/main" val="8889115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DBD57875-BDA8-4C13-93D8-A4390EFA8920}" type="datetime1">
              <a:rPr lang="en-GB" smtClean="0"/>
              <a:t>15/12/2016</a:t>
            </a:fld>
            <a:endParaRPr lang="en-GB"/>
          </a:p>
        </p:txBody>
      </p:sp>
      <p:sp>
        <p:nvSpPr>
          <p:cNvPr id="5" name="Footer Placeholder 4"/>
          <p:cNvSpPr>
            <a:spLocks noGrp="1"/>
          </p:cNvSpPr>
          <p:nvPr>
            <p:ph type="ftr" sz="quarter" idx="11"/>
          </p:nvPr>
        </p:nvSpPr>
        <p:spPr/>
        <p:txBody>
          <a:bodyPr/>
          <a:lstStyle/>
          <a:p>
            <a:r>
              <a:rPr lang="en-GB"/>
              <a:t>Level 6 Final Year Project Presentation 1</a:t>
            </a:r>
          </a:p>
        </p:txBody>
      </p:sp>
      <p:sp>
        <p:nvSpPr>
          <p:cNvPr id="6" name="Slide Number Placeholder 5"/>
          <p:cNvSpPr>
            <a:spLocks noGrp="1"/>
          </p:cNvSpPr>
          <p:nvPr>
            <p:ph type="sldNum" sz="quarter" idx="12"/>
          </p:nvPr>
        </p:nvSpPr>
        <p:spPr/>
        <p:txBody>
          <a:bodyPr/>
          <a:lstStyle/>
          <a:p>
            <a:fld id="{EDED1A88-B258-48EC-9DC7-2FE974C05C7B}" type="slidenum">
              <a:rPr lang="en-GB" smtClean="0"/>
              <a:t>‹#›</a:t>
            </a:fld>
            <a:endParaRPr lang="en-GB"/>
          </a:p>
        </p:txBody>
      </p:sp>
    </p:spTree>
    <p:extLst>
      <p:ext uri="{BB962C8B-B14F-4D97-AF65-F5344CB8AC3E}">
        <p14:creationId xmlns:p14="http://schemas.microsoft.com/office/powerpoint/2010/main" val="3204702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8D27226-3DEB-4AD8-8A15-8A7BCF9460FD}" type="datetime1">
              <a:rPr lang="en-GB" smtClean="0"/>
              <a:t>15/12/2016</a:t>
            </a:fld>
            <a:endParaRPr lang="en-GB"/>
          </a:p>
        </p:txBody>
      </p:sp>
      <p:sp>
        <p:nvSpPr>
          <p:cNvPr id="5" name="Footer Placeholder 4"/>
          <p:cNvSpPr>
            <a:spLocks noGrp="1"/>
          </p:cNvSpPr>
          <p:nvPr>
            <p:ph type="ftr" sz="quarter" idx="11"/>
          </p:nvPr>
        </p:nvSpPr>
        <p:spPr/>
        <p:txBody>
          <a:bodyPr/>
          <a:lstStyle/>
          <a:p>
            <a:r>
              <a:rPr lang="en-GB"/>
              <a:t>Level 6 Final Year Project Presentation 1</a:t>
            </a:r>
          </a:p>
        </p:txBody>
      </p:sp>
      <p:sp>
        <p:nvSpPr>
          <p:cNvPr id="6" name="Slide Number Placeholder 5"/>
          <p:cNvSpPr>
            <a:spLocks noGrp="1"/>
          </p:cNvSpPr>
          <p:nvPr>
            <p:ph type="sldNum" sz="quarter" idx="12"/>
          </p:nvPr>
        </p:nvSpPr>
        <p:spPr/>
        <p:txBody>
          <a:bodyPr/>
          <a:lstStyle/>
          <a:p>
            <a:fld id="{EDED1A88-B258-48EC-9DC7-2FE974C05C7B}" type="slidenum">
              <a:rPr lang="en-GB" smtClean="0"/>
              <a:t>‹#›</a:t>
            </a:fld>
            <a:endParaRPr lang="en-GB"/>
          </a:p>
        </p:txBody>
      </p:sp>
    </p:spTree>
    <p:extLst>
      <p:ext uri="{BB962C8B-B14F-4D97-AF65-F5344CB8AC3E}">
        <p14:creationId xmlns:p14="http://schemas.microsoft.com/office/powerpoint/2010/main" val="2053663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D6564738-B9CD-4594-9068-8EBF7C58E8A2}" type="datetime1">
              <a:rPr lang="en-GB" smtClean="0"/>
              <a:t>15/12/2016</a:t>
            </a:fld>
            <a:endParaRPr lang="en-GB"/>
          </a:p>
        </p:txBody>
      </p:sp>
      <p:sp>
        <p:nvSpPr>
          <p:cNvPr id="5" name="Footer Placeholder 4"/>
          <p:cNvSpPr>
            <a:spLocks noGrp="1"/>
          </p:cNvSpPr>
          <p:nvPr>
            <p:ph type="ftr" sz="quarter" idx="11"/>
          </p:nvPr>
        </p:nvSpPr>
        <p:spPr/>
        <p:txBody>
          <a:bodyPr/>
          <a:lstStyle/>
          <a:p>
            <a:r>
              <a:rPr lang="en-GB"/>
              <a:t>Level 6 Final Year Project Presentation 1</a:t>
            </a:r>
          </a:p>
        </p:txBody>
      </p:sp>
      <p:sp>
        <p:nvSpPr>
          <p:cNvPr id="6" name="Slide Number Placeholder 5"/>
          <p:cNvSpPr>
            <a:spLocks noGrp="1"/>
          </p:cNvSpPr>
          <p:nvPr>
            <p:ph type="sldNum" sz="quarter" idx="12"/>
          </p:nvPr>
        </p:nvSpPr>
        <p:spPr/>
        <p:txBody>
          <a:bodyPr/>
          <a:lstStyle/>
          <a:p>
            <a:fld id="{EDED1A88-B258-48EC-9DC7-2FE974C05C7B}" type="slidenum">
              <a:rPr lang="en-GB" smtClean="0"/>
              <a:t>‹#›</a:t>
            </a:fld>
            <a:endParaRPr lang="en-GB"/>
          </a:p>
        </p:txBody>
      </p:sp>
    </p:spTree>
    <p:extLst>
      <p:ext uri="{BB962C8B-B14F-4D97-AF65-F5344CB8AC3E}">
        <p14:creationId xmlns:p14="http://schemas.microsoft.com/office/powerpoint/2010/main" val="8466415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A7D372D-1A2D-416D-A4FE-618CD2D544D5}" type="datetime1">
              <a:rPr lang="en-GB" smtClean="0"/>
              <a:t>15/12/2016</a:t>
            </a:fld>
            <a:endParaRPr lang="en-GB"/>
          </a:p>
        </p:txBody>
      </p:sp>
      <p:sp>
        <p:nvSpPr>
          <p:cNvPr id="5" name="Footer Placeholder 4"/>
          <p:cNvSpPr>
            <a:spLocks noGrp="1"/>
          </p:cNvSpPr>
          <p:nvPr>
            <p:ph type="ftr" sz="quarter" idx="11"/>
          </p:nvPr>
        </p:nvSpPr>
        <p:spPr/>
        <p:txBody>
          <a:bodyPr/>
          <a:lstStyle/>
          <a:p>
            <a:r>
              <a:rPr lang="en-GB"/>
              <a:t>Level 6 Final Year Project Presentation 1</a:t>
            </a:r>
          </a:p>
        </p:txBody>
      </p:sp>
      <p:sp>
        <p:nvSpPr>
          <p:cNvPr id="6" name="Slide Number Placeholder 5"/>
          <p:cNvSpPr>
            <a:spLocks noGrp="1"/>
          </p:cNvSpPr>
          <p:nvPr>
            <p:ph type="sldNum" sz="quarter" idx="12"/>
          </p:nvPr>
        </p:nvSpPr>
        <p:spPr/>
        <p:txBody>
          <a:bodyPr/>
          <a:lstStyle/>
          <a:p>
            <a:fld id="{EDED1A88-B258-48EC-9DC7-2FE974C05C7B}" type="slidenum">
              <a:rPr lang="en-GB" smtClean="0"/>
              <a:t>‹#›</a:t>
            </a:fld>
            <a:endParaRPr lang="en-GB"/>
          </a:p>
        </p:txBody>
      </p:sp>
    </p:spTree>
    <p:extLst>
      <p:ext uri="{BB962C8B-B14F-4D97-AF65-F5344CB8AC3E}">
        <p14:creationId xmlns:p14="http://schemas.microsoft.com/office/powerpoint/2010/main" val="2530173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806A2EC-8C09-4A23-B609-E98CF9746A1B}" type="datetime1">
              <a:rPr lang="en-GB" smtClean="0"/>
              <a:t>15/12/2016</a:t>
            </a:fld>
            <a:endParaRPr lang="en-GB"/>
          </a:p>
        </p:txBody>
      </p:sp>
      <p:sp>
        <p:nvSpPr>
          <p:cNvPr id="5" name="Footer Placeholder 4"/>
          <p:cNvSpPr>
            <a:spLocks noGrp="1"/>
          </p:cNvSpPr>
          <p:nvPr>
            <p:ph type="ftr" sz="quarter" idx="11"/>
          </p:nvPr>
        </p:nvSpPr>
        <p:spPr/>
        <p:txBody>
          <a:bodyPr/>
          <a:lstStyle/>
          <a:p>
            <a:r>
              <a:rPr lang="en-GB"/>
              <a:t>Level 6 Final Year Project Presentation 1</a:t>
            </a:r>
          </a:p>
        </p:txBody>
      </p:sp>
      <p:sp>
        <p:nvSpPr>
          <p:cNvPr id="6" name="Slide Number Placeholder 5"/>
          <p:cNvSpPr>
            <a:spLocks noGrp="1"/>
          </p:cNvSpPr>
          <p:nvPr>
            <p:ph type="sldNum" sz="quarter" idx="12"/>
          </p:nvPr>
        </p:nvSpPr>
        <p:spPr/>
        <p:txBody>
          <a:bodyPr/>
          <a:lstStyle/>
          <a:p>
            <a:fld id="{EDED1A88-B258-48EC-9DC7-2FE974C05C7B}" type="slidenum">
              <a:rPr lang="en-GB" smtClean="0"/>
              <a:t>‹#›</a:t>
            </a:fld>
            <a:endParaRPr lang="en-GB"/>
          </a:p>
        </p:txBody>
      </p:sp>
    </p:spTree>
    <p:extLst>
      <p:ext uri="{BB962C8B-B14F-4D97-AF65-F5344CB8AC3E}">
        <p14:creationId xmlns:p14="http://schemas.microsoft.com/office/powerpoint/2010/main" val="3942015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77F4793C-6392-4C32-B96D-ADF48195D2CE}" type="datetime1">
              <a:rPr lang="en-GB" smtClean="0"/>
              <a:t>15/12/2016</a:t>
            </a:fld>
            <a:endParaRPr lang="en-GB"/>
          </a:p>
        </p:txBody>
      </p:sp>
      <p:sp>
        <p:nvSpPr>
          <p:cNvPr id="6" name="Footer Placeholder 5"/>
          <p:cNvSpPr>
            <a:spLocks noGrp="1"/>
          </p:cNvSpPr>
          <p:nvPr>
            <p:ph type="ftr" sz="quarter" idx="11"/>
          </p:nvPr>
        </p:nvSpPr>
        <p:spPr/>
        <p:txBody>
          <a:bodyPr/>
          <a:lstStyle/>
          <a:p>
            <a:r>
              <a:rPr lang="en-GB"/>
              <a:t>Level 6 Final Year Project Presentation 1</a:t>
            </a:r>
          </a:p>
        </p:txBody>
      </p:sp>
      <p:sp>
        <p:nvSpPr>
          <p:cNvPr id="7" name="Slide Number Placeholder 6"/>
          <p:cNvSpPr>
            <a:spLocks noGrp="1"/>
          </p:cNvSpPr>
          <p:nvPr>
            <p:ph type="sldNum" sz="quarter" idx="12"/>
          </p:nvPr>
        </p:nvSpPr>
        <p:spPr/>
        <p:txBody>
          <a:bodyPr/>
          <a:lstStyle/>
          <a:p>
            <a:fld id="{EDED1A88-B258-48EC-9DC7-2FE974C05C7B}" type="slidenum">
              <a:rPr lang="en-GB" smtClean="0"/>
              <a:t>‹#›</a:t>
            </a:fld>
            <a:endParaRPr lang="en-GB"/>
          </a:p>
        </p:txBody>
      </p:sp>
    </p:spTree>
    <p:extLst>
      <p:ext uri="{BB962C8B-B14F-4D97-AF65-F5344CB8AC3E}">
        <p14:creationId xmlns:p14="http://schemas.microsoft.com/office/powerpoint/2010/main" val="25941053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F849CA1B-0076-4BF4-B854-2E8DD470282E}" type="datetime1">
              <a:rPr lang="en-GB" smtClean="0"/>
              <a:t>15/12/2016</a:t>
            </a:fld>
            <a:endParaRPr lang="en-GB"/>
          </a:p>
        </p:txBody>
      </p:sp>
      <p:sp>
        <p:nvSpPr>
          <p:cNvPr id="8" name="Footer Placeholder 7"/>
          <p:cNvSpPr>
            <a:spLocks noGrp="1"/>
          </p:cNvSpPr>
          <p:nvPr>
            <p:ph type="ftr" sz="quarter" idx="11"/>
          </p:nvPr>
        </p:nvSpPr>
        <p:spPr/>
        <p:txBody>
          <a:bodyPr/>
          <a:lstStyle/>
          <a:p>
            <a:r>
              <a:rPr lang="en-GB"/>
              <a:t>Level 6 Final Year Project Presentation 1</a:t>
            </a:r>
          </a:p>
        </p:txBody>
      </p:sp>
      <p:sp>
        <p:nvSpPr>
          <p:cNvPr id="9" name="Slide Number Placeholder 8"/>
          <p:cNvSpPr>
            <a:spLocks noGrp="1"/>
          </p:cNvSpPr>
          <p:nvPr>
            <p:ph type="sldNum" sz="quarter" idx="12"/>
          </p:nvPr>
        </p:nvSpPr>
        <p:spPr/>
        <p:txBody>
          <a:bodyPr/>
          <a:lstStyle/>
          <a:p>
            <a:fld id="{EDED1A88-B258-48EC-9DC7-2FE974C05C7B}" type="slidenum">
              <a:rPr lang="en-GB" smtClean="0"/>
              <a:t>‹#›</a:t>
            </a:fld>
            <a:endParaRPr lang="en-GB"/>
          </a:p>
        </p:txBody>
      </p:sp>
    </p:spTree>
    <p:extLst>
      <p:ext uri="{BB962C8B-B14F-4D97-AF65-F5344CB8AC3E}">
        <p14:creationId xmlns:p14="http://schemas.microsoft.com/office/powerpoint/2010/main" val="1563034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AB011154-0BD1-4EE4-91B9-7789A80BC872}" type="datetime1">
              <a:rPr lang="en-GB" smtClean="0"/>
              <a:t>15/12/2016</a:t>
            </a:fld>
            <a:endParaRPr lang="en-GB"/>
          </a:p>
        </p:txBody>
      </p:sp>
      <p:sp>
        <p:nvSpPr>
          <p:cNvPr id="4" name="Footer Placeholder 3"/>
          <p:cNvSpPr>
            <a:spLocks noGrp="1"/>
          </p:cNvSpPr>
          <p:nvPr>
            <p:ph type="ftr" sz="quarter" idx="11"/>
          </p:nvPr>
        </p:nvSpPr>
        <p:spPr/>
        <p:txBody>
          <a:bodyPr/>
          <a:lstStyle/>
          <a:p>
            <a:r>
              <a:rPr lang="en-GB"/>
              <a:t>Level 6 Final Year Project Presentation 1</a:t>
            </a:r>
          </a:p>
        </p:txBody>
      </p:sp>
      <p:sp>
        <p:nvSpPr>
          <p:cNvPr id="5" name="Slide Number Placeholder 4"/>
          <p:cNvSpPr>
            <a:spLocks noGrp="1"/>
          </p:cNvSpPr>
          <p:nvPr>
            <p:ph type="sldNum" sz="quarter" idx="12"/>
          </p:nvPr>
        </p:nvSpPr>
        <p:spPr/>
        <p:txBody>
          <a:bodyPr/>
          <a:lstStyle/>
          <a:p>
            <a:fld id="{EDED1A88-B258-48EC-9DC7-2FE974C05C7B}" type="slidenum">
              <a:rPr lang="en-GB" smtClean="0"/>
              <a:t>‹#›</a:t>
            </a:fld>
            <a:endParaRPr lang="en-GB"/>
          </a:p>
        </p:txBody>
      </p:sp>
    </p:spTree>
    <p:extLst>
      <p:ext uri="{BB962C8B-B14F-4D97-AF65-F5344CB8AC3E}">
        <p14:creationId xmlns:p14="http://schemas.microsoft.com/office/powerpoint/2010/main" val="1727820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210E03-6D29-4808-A34E-C74811F1FBCE}" type="datetime1">
              <a:rPr lang="en-GB" smtClean="0"/>
              <a:t>15/12/2016</a:t>
            </a:fld>
            <a:endParaRPr lang="en-GB"/>
          </a:p>
        </p:txBody>
      </p:sp>
      <p:sp>
        <p:nvSpPr>
          <p:cNvPr id="3" name="Footer Placeholder 2"/>
          <p:cNvSpPr>
            <a:spLocks noGrp="1"/>
          </p:cNvSpPr>
          <p:nvPr>
            <p:ph type="ftr" sz="quarter" idx="11"/>
          </p:nvPr>
        </p:nvSpPr>
        <p:spPr/>
        <p:txBody>
          <a:bodyPr/>
          <a:lstStyle/>
          <a:p>
            <a:r>
              <a:rPr lang="en-GB"/>
              <a:t>Level 6 Final Year Project Presentation 1</a:t>
            </a:r>
          </a:p>
        </p:txBody>
      </p:sp>
      <p:sp>
        <p:nvSpPr>
          <p:cNvPr id="4" name="Slide Number Placeholder 3"/>
          <p:cNvSpPr>
            <a:spLocks noGrp="1"/>
          </p:cNvSpPr>
          <p:nvPr>
            <p:ph type="sldNum" sz="quarter" idx="12"/>
          </p:nvPr>
        </p:nvSpPr>
        <p:spPr/>
        <p:txBody>
          <a:bodyPr/>
          <a:lstStyle/>
          <a:p>
            <a:fld id="{EDED1A88-B258-48EC-9DC7-2FE974C05C7B}" type="slidenum">
              <a:rPr lang="en-GB" smtClean="0"/>
              <a:t>‹#›</a:t>
            </a:fld>
            <a:endParaRPr lang="en-GB"/>
          </a:p>
        </p:txBody>
      </p:sp>
    </p:spTree>
    <p:extLst>
      <p:ext uri="{BB962C8B-B14F-4D97-AF65-F5344CB8AC3E}">
        <p14:creationId xmlns:p14="http://schemas.microsoft.com/office/powerpoint/2010/main" val="24319998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06AE9A0-ED03-4FAB-891C-5A0B1F4A80AE}" type="datetime1">
              <a:rPr lang="en-GB" smtClean="0"/>
              <a:t>15/12/2016</a:t>
            </a:fld>
            <a:endParaRPr lang="en-GB"/>
          </a:p>
        </p:txBody>
      </p:sp>
      <p:sp>
        <p:nvSpPr>
          <p:cNvPr id="6" name="Footer Placeholder 5"/>
          <p:cNvSpPr>
            <a:spLocks noGrp="1"/>
          </p:cNvSpPr>
          <p:nvPr>
            <p:ph type="ftr" sz="quarter" idx="11"/>
          </p:nvPr>
        </p:nvSpPr>
        <p:spPr/>
        <p:txBody>
          <a:bodyPr/>
          <a:lstStyle/>
          <a:p>
            <a:r>
              <a:rPr lang="en-GB"/>
              <a:t>Level 6 Final Year Project Presentation 1</a:t>
            </a:r>
          </a:p>
        </p:txBody>
      </p:sp>
      <p:sp>
        <p:nvSpPr>
          <p:cNvPr id="7" name="Slide Number Placeholder 6"/>
          <p:cNvSpPr>
            <a:spLocks noGrp="1"/>
          </p:cNvSpPr>
          <p:nvPr>
            <p:ph type="sldNum" sz="quarter" idx="12"/>
          </p:nvPr>
        </p:nvSpPr>
        <p:spPr/>
        <p:txBody>
          <a:bodyPr/>
          <a:lstStyle/>
          <a:p>
            <a:fld id="{EDED1A88-B258-48EC-9DC7-2FE974C05C7B}" type="slidenum">
              <a:rPr lang="en-GB" smtClean="0"/>
              <a:t>‹#›</a:t>
            </a:fld>
            <a:endParaRPr lang="en-GB"/>
          </a:p>
        </p:txBody>
      </p:sp>
    </p:spTree>
    <p:extLst>
      <p:ext uri="{BB962C8B-B14F-4D97-AF65-F5344CB8AC3E}">
        <p14:creationId xmlns:p14="http://schemas.microsoft.com/office/powerpoint/2010/main" val="3383043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C2CC935-0C03-4154-BDD6-2A30CCCB5553}" type="datetime1">
              <a:rPr lang="en-GB" smtClean="0"/>
              <a:t>15/12/2016</a:t>
            </a:fld>
            <a:endParaRPr lang="en-GB"/>
          </a:p>
        </p:txBody>
      </p:sp>
      <p:sp>
        <p:nvSpPr>
          <p:cNvPr id="6" name="Footer Placeholder 5"/>
          <p:cNvSpPr>
            <a:spLocks noGrp="1"/>
          </p:cNvSpPr>
          <p:nvPr>
            <p:ph type="ftr" sz="quarter" idx="11"/>
          </p:nvPr>
        </p:nvSpPr>
        <p:spPr/>
        <p:txBody>
          <a:bodyPr/>
          <a:lstStyle/>
          <a:p>
            <a:r>
              <a:rPr lang="en-GB"/>
              <a:t>Level 6 Final Year Project Presentation 1</a:t>
            </a:r>
          </a:p>
        </p:txBody>
      </p:sp>
      <p:sp>
        <p:nvSpPr>
          <p:cNvPr id="7" name="Slide Number Placeholder 6"/>
          <p:cNvSpPr>
            <a:spLocks noGrp="1"/>
          </p:cNvSpPr>
          <p:nvPr>
            <p:ph type="sldNum" sz="quarter" idx="12"/>
          </p:nvPr>
        </p:nvSpPr>
        <p:spPr/>
        <p:txBody>
          <a:bodyPr/>
          <a:lstStyle/>
          <a:p>
            <a:fld id="{EDED1A88-B258-48EC-9DC7-2FE974C05C7B}" type="slidenum">
              <a:rPr lang="en-GB" smtClean="0"/>
              <a:t>‹#›</a:t>
            </a:fld>
            <a:endParaRPr lang="en-GB"/>
          </a:p>
        </p:txBody>
      </p:sp>
    </p:spTree>
    <p:extLst>
      <p:ext uri="{BB962C8B-B14F-4D97-AF65-F5344CB8AC3E}">
        <p14:creationId xmlns:p14="http://schemas.microsoft.com/office/powerpoint/2010/main" val="1990799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ACD76E-E372-417B-A389-AFC4AD49689C}" type="datetime1">
              <a:rPr lang="en-GB" smtClean="0"/>
              <a:t>15/12/2016</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Level 6 Final Year Project Presentation 1</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ED1A88-B258-48EC-9DC7-2FE974C05C7B}" type="slidenum">
              <a:rPr lang="en-GB" smtClean="0"/>
              <a:t>‹#›</a:t>
            </a:fld>
            <a:endParaRPr lang="en-GB"/>
          </a:p>
        </p:txBody>
      </p:sp>
    </p:spTree>
    <p:extLst>
      <p:ext uri="{BB962C8B-B14F-4D97-AF65-F5344CB8AC3E}">
        <p14:creationId xmlns:p14="http://schemas.microsoft.com/office/powerpoint/2010/main" val="24614454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cdn.akamai.steamstatic.com/steam/apps/2032054/movie.293x165.jpg?t=1464212072" TargetMode="External"/><Relationship Id="rId2" Type="http://schemas.openxmlformats.org/officeDocument/2006/relationships/hyperlink" Target="http://store.steampowered.com/app/420910/" TargetMode="External"/><Relationship Id="rId1" Type="http://schemas.openxmlformats.org/officeDocument/2006/relationships/slideLayout" Target="../slideLayouts/slideLayout2.xml"/><Relationship Id="rId4" Type="http://schemas.openxmlformats.org/officeDocument/2006/relationships/hyperlink" Target="http://www.geeksundergrace.com/wp-content/uploads/2016/05/logo-prison-architect-.jpg"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308683" y="721453"/>
            <a:ext cx="9574635" cy="1384995"/>
          </a:xfrm>
          <a:prstGeom prst="rect">
            <a:avLst/>
          </a:prstGeom>
          <a:noFill/>
        </p:spPr>
        <p:txBody>
          <a:bodyPr wrap="square" rtlCol="0">
            <a:spAutoFit/>
          </a:bodyPr>
          <a:lstStyle/>
          <a:p>
            <a:pPr algn="ctr"/>
            <a:r>
              <a:rPr lang="en-GB" sz="2800" dirty="0"/>
              <a:t>‘Shop Manager’</a:t>
            </a:r>
          </a:p>
          <a:p>
            <a:pPr algn="ctr"/>
            <a:endParaRPr lang="en-GB" sz="2800" dirty="0"/>
          </a:p>
          <a:p>
            <a:pPr algn="ctr"/>
            <a:r>
              <a:rPr lang="en-GB" sz="2800" dirty="0"/>
              <a:t>Shop management game focused on AI, developed in Unity3D</a:t>
            </a:r>
          </a:p>
        </p:txBody>
      </p:sp>
      <p:sp>
        <p:nvSpPr>
          <p:cNvPr id="6" name="TextBox 5"/>
          <p:cNvSpPr txBox="1"/>
          <p:nvPr/>
        </p:nvSpPr>
        <p:spPr>
          <a:xfrm>
            <a:off x="1308683" y="3118467"/>
            <a:ext cx="9574635" cy="2246769"/>
          </a:xfrm>
          <a:prstGeom prst="rect">
            <a:avLst/>
          </a:prstGeom>
          <a:noFill/>
        </p:spPr>
        <p:txBody>
          <a:bodyPr wrap="square" rtlCol="0">
            <a:spAutoFit/>
          </a:bodyPr>
          <a:lstStyle/>
          <a:p>
            <a:pPr algn="ctr"/>
            <a:r>
              <a:rPr lang="en-GB" sz="2800" dirty="0"/>
              <a:t>Project Student: James Jamieson</a:t>
            </a:r>
          </a:p>
          <a:p>
            <a:pPr algn="ctr"/>
            <a:endParaRPr lang="en-GB" sz="2800" dirty="0"/>
          </a:p>
          <a:p>
            <a:pPr algn="ctr"/>
            <a:r>
              <a:rPr lang="en-GB" sz="2800" dirty="0"/>
              <a:t>Supervisors: Alain Simons and Feng Tian</a:t>
            </a:r>
          </a:p>
          <a:p>
            <a:pPr algn="ctr"/>
            <a:endParaRPr lang="en-GB" sz="2800" dirty="0"/>
          </a:p>
          <a:p>
            <a:pPr algn="ctr"/>
            <a:r>
              <a:rPr lang="en-GB" sz="2800" dirty="0"/>
              <a:t>Project Presentation 1 – December 2016</a:t>
            </a:r>
          </a:p>
        </p:txBody>
      </p:sp>
      <p:sp>
        <p:nvSpPr>
          <p:cNvPr id="7" name="Footer Placeholder 6"/>
          <p:cNvSpPr>
            <a:spLocks noGrp="1"/>
          </p:cNvSpPr>
          <p:nvPr>
            <p:ph type="ftr" sz="quarter" idx="11"/>
          </p:nvPr>
        </p:nvSpPr>
        <p:spPr/>
        <p:txBody>
          <a:bodyPr/>
          <a:lstStyle/>
          <a:p>
            <a:r>
              <a:rPr lang="en-GB"/>
              <a:t>Level 6 Final Year Project Presentation 1</a:t>
            </a:r>
          </a:p>
        </p:txBody>
      </p:sp>
      <p:sp>
        <p:nvSpPr>
          <p:cNvPr id="8" name="TextBox 7"/>
          <p:cNvSpPr txBox="1"/>
          <p:nvPr/>
        </p:nvSpPr>
        <p:spPr>
          <a:xfrm>
            <a:off x="176169" y="352121"/>
            <a:ext cx="1971413" cy="369332"/>
          </a:xfrm>
          <a:prstGeom prst="rect">
            <a:avLst/>
          </a:prstGeom>
          <a:noFill/>
        </p:spPr>
        <p:txBody>
          <a:bodyPr wrap="square" rtlCol="0">
            <a:spAutoFit/>
          </a:bodyPr>
          <a:lstStyle/>
          <a:p>
            <a:pPr algn="ctr"/>
            <a:r>
              <a:rPr lang="en-GB" dirty="0"/>
              <a:t>[1]: Title</a:t>
            </a:r>
          </a:p>
        </p:txBody>
      </p:sp>
    </p:spTree>
    <p:extLst>
      <p:ext uri="{BB962C8B-B14F-4D97-AF65-F5344CB8AC3E}">
        <p14:creationId xmlns:p14="http://schemas.microsoft.com/office/powerpoint/2010/main" val="3368710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a:t>Level 6 Final Year Project Presentation 1</a:t>
            </a:r>
          </a:p>
        </p:txBody>
      </p:sp>
      <p:sp>
        <p:nvSpPr>
          <p:cNvPr id="5" name="TextBox 4"/>
          <p:cNvSpPr txBox="1"/>
          <p:nvPr/>
        </p:nvSpPr>
        <p:spPr>
          <a:xfrm>
            <a:off x="629173" y="845083"/>
            <a:ext cx="7532616" cy="1754326"/>
          </a:xfrm>
          <a:prstGeom prst="rect">
            <a:avLst/>
          </a:prstGeom>
          <a:noFill/>
        </p:spPr>
        <p:txBody>
          <a:bodyPr wrap="square" rtlCol="0">
            <a:spAutoFit/>
          </a:bodyPr>
          <a:lstStyle/>
          <a:p>
            <a:r>
              <a:rPr lang="en-GB" dirty="0"/>
              <a:t>Case studies: main focus points of the project.</a:t>
            </a:r>
          </a:p>
          <a:p>
            <a:r>
              <a:rPr lang="en-GB" dirty="0"/>
              <a:t>They will be used in conjunction with each other to develop something that is fun and also educational.</a:t>
            </a:r>
          </a:p>
          <a:p>
            <a:endParaRPr lang="en-GB" dirty="0"/>
          </a:p>
          <a:p>
            <a:r>
              <a:rPr lang="en-GB" dirty="0"/>
              <a:t>Other studies will be looked at for other topics throughout the project such as pathfinding.</a:t>
            </a:r>
          </a:p>
        </p:txBody>
      </p:sp>
      <p:sp>
        <p:nvSpPr>
          <p:cNvPr id="6" name="TextBox 5"/>
          <p:cNvSpPr txBox="1"/>
          <p:nvPr/>
        </p:nvSpPr>
        <p:spPr>
          <a:xfrm>
            <a:off x="176168" y="352121"/>
            <a:ext cx="2827091" cy="369332"/>
          </a:xfrm>
          <a:prstGeom prst="rect">
            <a:avLst/>
          </a:prstGeom>
          <a:noFill/>
        </p:spPr>
        <p:txBody>
          <a:bodyPr wrap="square" rtlCol="0">
            <a:spAutoFit/>
          </a:bodyPr>
          <a:lstStyle/>
          <a:p>
            <a:pPr algn="ctr"/>
            <a:r>
              <a:rPr lang="en-GB" dirty="0"/>
              <a:t>[7]: Case Studies Summary</a:t>
            </a:r>
          </a:p>
        </p:txBody>
      </p:sp>
      <p:pic>
        <p:nvPicPr>
          <p:cNvPr id="7" name="Picture 6"/>
          <p:cNvPicPr>
            <a:picLocks noChangeAspect="1"/>
          </p:cNvPicPr>
          <p:nvPr/>
        </p:nvPicPr>
        <p:blipFill rotWithShape="1">
          <a:blip r:embed="rId2"/>
          <a:srcRect l="33311" t="15045" r="34181" b="8817"/>
          <a:stretch/>
        </p:blipFill>
        <p:spPr>
          <a:xfrm>
            <a:off x="8421848" y="740270"/>
            <a:ext cx="3144125" cy="4142137"/>
          </a:xfrm>
          <a:prstGeom prst="rect">
            <a:avLst/>
          </a:prstGeom>
        </p:spPr>
      </p:pic>
      <p:pic>
        <p:nvPicPr>
          <p:cNvPr id="1026" name="Picture 2" descr="http://cdn.akamai.steamstatic.com/steam/apps/2032054/movie.293x165.jpg?t=146421207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863" y="2811339"/>
            <a:ext cx="5352653" cy="299602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653863" y="5805866"/>
            <a:ext cx="5352653" cy="338554"/>
          </a:xfrm>
          <a:prstGeom prst="rect">
            <a:avLst/>
          </a:prstGeom>
          <a:noFill/>
          <a:ln>
            <a:solidFill>
              <a:schemeClr val="tx1"/>
            </a:solidFill>
          </a:ln>
        </p:spPr>
        <p:txBody>
          <a:bodyPr wrap="square" rtlCol="0">
            <a:spAutoFit/>
          </a:bodyPr>
          <a:lstStyle/>
          <a:p>
            <a:pPr algn="ctr"/>
            <a:r>
              <a:rPr lang="en-GB" sz="1600" dirty="0"/>
              <a:t>Figure [3]– RimWorld title screen.</a:t>
            </a:r>
          </a:p>
        </p:txBody>
      </p:sp>
      <p:sp>
        <p:nvSpPr>
          <p:cNvPr id="10" name="TextBox 9"/>
          <p:cNvSpPr txBox="1"/>
          <p:nvPr/>
        </p:nvSpPr>
        <p:spPr>
          <a:xfrm>
            <a:off x="8421847" y="4882407"/>
            <a:ext cx="3144125" cy="584775"/>
          </a:xfrm>
          <a:prstGeom prst="rect">
            <a:avLst/>
          </a:prstGeom>
          <a:noFill/>
          <a:ln>
            <a:solidFill>
              <a:schemeClr val="tx1"/>
            </a:solidFill>
          </a:ln>
        </p:spPr>
        <p:txBody>
          <a:bodyPr wrap="square" rtlCol="0">
            <a:spAutoFit/>
          </a:bodyPr>
          <a:lstStyle/>
          <a:p>
            <a:pPr algn="ctr"/>
            <a:r>
              <a:rPr lang="en-GB" sz="1600" dirty="0"/>
              <a:t>Figure [8]– Learning Simulation Game Development.</a:t>
            </a:r>
          </a:p>
        </p:txBody>
      </p:sp>
    </p:spTree>
    <p:extLst>
      <p:ext uri="{BB962C8B-B14F-4D97-AF65-F5344CB8AC3E}">
        <p14:creationId xmlns:p14="http://schemas.microsoft.com/office/powerpoint/2010/main" val="194625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a:t>Level 6 Final Year Project Presentation 1</a:t>
            </a:r>
          </a:p>
        </p:txBody>
      </p:sp>
      <p:sp>
        <p:nvSpPr>
          <p:cNvPr id="5" name="TextBox 4"/>
          <p:cNvSpPr txBox="1"/>
          <p:nvPr/>
        </p:nvSpPr>
        <p:spPr>
          <a:xfrm>
            <a:off x="117445" y="0"/>
            <a:ext cx="2827091" cy="369332"/>
          </a:xfrm>
          <a:prstGeom prst="rect">
            <a:avLst/>
          </a:prstGeom>
          <a:noFill/>
        </p:spPr>
        <p:txBody>
          <a:bodyPr wrap="square" rtlCol="0">
            <a:spAutoFit/>
          </a:bodyPr>
          <a:lstStyle/>
          <a:p>
            <a:pPr algn="ctr"/>
            <a:r>
              <a:rPr lang="en-GB" dirty="0"/>
              <a:t>[8]: Project Planning</a:t>
            </a:r>
          </a:p>
        </p:txBody>
      </p:sp>
      <p:sp>
        <p:nvSpPr>
          <p:cNvPr id="7" name="TextBox 6"/>
          <p:cNvSpPr txBox="1"/>
          <p:nvPr/>
        </p:nvSpPr>
        <p:spPr>
          <a:xfrm>
            <a:off x="316999" y="4515705"/>
            <a:ext cx="11939317" cy="1754326"/>
          </a:xfrm>
          <a:prstGeom prst="rect">
            <a:avLst/>
          </a:prstGeom>
          <a:noFill/>
        </p:spPr>
        <p:txBody>
          <a:bodyPr wrap="square" rtlCol="0">
            <a:spAutoFit/>
          </a:bodyPr>
          <a:lstStyle/>
          <a:p>
            <a:r>
              <a:rPr lang="en-GB" dirty="0"/>
              <a:t>Completed AI pathfinding.</a:t>
            </a:r>
          </a:p>
          <a:p>
            <a:r>
              <a:rPr lang="en-GB" dirty="0"/>
              <a:t>After Christmas, work begins on character AI research.</a:t>
            </a:r>
          </a:p>
          <a:p>
            <a:endParaRPr lang="en-GB" dirty="0"/>
          </a:p>
          <a:p>
            <a:r>
              <a:rPr lang="en-GB" dirty="0"/>
              <a:t>Risks:</a:t>
            </a:r>
          </a:p>
          <a:p>
            <a:pPr marL="285750" indent="-285750">
              <a:buFont typeface="Calibri" panose="020F0502020204030204" pitchFamily="34" charset="0"/>
              <a:buChar char="-"/>
            </a:pPr>
            <a:r>
              <a:rPr lang="en-GB" dirty="0"/>
              <a:t>Not much room for problems or unforeseen issues.</a:t>
            </a:r>
          </a:p>
          <a:p>
            <a:pPr marL="285750" indent="-285750">
              <a:buFont typeface="Calibri" panose="020F0502020204030204" pitchFamily="34" charset="0"/>
              <a:buChar char="-"/>
            </a:pPr>
            <a:r>
              <a:rPr lang="en-GB" dirty="0"/>
              <a:t>1 week for beta testing may not be enough due to sending out the program and getting the results back.</a:t>
            </a:r>
          </a:p>
        </p:txBody>
      </p:sp>
      <p:grpSp>
        <p:nvGrpSpPr>
          <p:cNvPr id="10" name="Group 9"/>
          <p:cNvGrpSpPr/>
          <p:nvPr/>
        </p:nvGrpSpPr>
        <p:grpSpPr>
          <a:xfrm>
            <a:off x="316999" y="369332"/>
            <a:ext cx="11627144" cy="4060055"/>
            <a:chOff x="316999" y="369332"/>
            <a:chExt cx="11627144" cy="4060055"/>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t="16855"/>
            <a:stretch/>
          </p:blipFill>
          <p:spPr>
            <a:xfrm>
              <a:off x="316999" y="830077"/>
              <a:ext cx="11627144" cy="3599310"/>
            </a:xfrm>
            <a:prstGeom prst="rect">
              <a:avLst/>
            </a:prstGeom>
          </p:spPr>
        </p:pic>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b="89357"/>
            <a:stretch/>
          </p:blipFill>
          <p:spPr>
            <a:xfrm>
              <a:off x="316999" y="369332"/>
              <a:ext cx="11627144" cy="460745"/>
            </a:xfrm>
            <a:prstGeom prst="rect">
              <a:avLst/>
            </a:prstGeom>
          </p:spPr>
        </p:pic>
      </p:grpSp>
    </p:spTree>
    <p:extLst>
      <p:ext uri="{BB962C8B-B14F-4D97-AF65-F5344CB8AC3E}">
        <p14:creationId xmlns:p14="http://schemas.microsoft.com/office/powerpoint/2010/main" val="41150434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a:t>Level 6 Final Year Project Presentation 1</a:t>
            </a:r>
          </a:p>
        </p:txBody>
      </p:sp>
      <p:sp>
        <p:nvSpPr>
          <p:cNvPr id="5" name="TextBox 4"/>
          <p:cNvSpPr txBox="1"/>
          <p:nvPr/>
        </p:nvSpPr>
        <p:spPr>
          <a:xfrm>
            <a:off x="295012" y="518551"/>
            <a:ext cx="11601976" cy="5032147"/>
          </a:xfrm>
          <a:prstGeom prst="rect">
            <a:avLst/>
          </a:prstGeom>
          <a:noFill/>
        </p:spPr>
        <p:txBody>
          <a:bodyPr wrap="square" rtlCol="0">
            <a:spAutoFit/>
          </a:bodyPr>
          <a:lstStyle/>
          <a:p>
            <a:endParaRPr lang="en-GB" sz="1700" dirty="0"/>
          </a:p>
          <a:p>
            <a:r>
              <a:rPr lang="en-GB" sz="1600" dirty="0" err="1"/>
              <a:t>Salmi</a:t>
            </a:r>
            <a:r>
              <a:rPr lang="en-GB" sz="1600" dirty="0"/>
              <a:t>, J., 2015. </a:t>
            </a:r>
            <a:r>
              <a:rPr lang="en-GB" sz="1600" i="1" dirty="0"/>
              <a:t>Learning Simulation Game Development</a:t>
            </a:r>
            <a:r>
              <a:rPr lang="en-GB" sz="1600" dirty="0"/>
              <a:t> [online]. Thesis (Master’s). Aalto University</a:t>
            </a:r>
          </a:p>
          <a:p>
            <a:endParaRPr lang="en-GB" sz="1600" dirty="0"/>
          </a:p>
          <a:p>
            <a:r>
              <a:rPr lang="en-GB" sz="1600" dirty="0"/>
              <a:t>Figures:</a:t>
            </a:r>
          </a:p>
          <a:p>
            <a:r>
              <a:rPr lang="en-GB" sz="1600" dirty="0"/>
              <a:t>[1] and [2] – 2015. N/A [Screenshot]. N/A: </a:t>
            </a:r>
            <a:r>
              <a:rPr lang="en-GB" sz="1600" dirty="0" err="1"/>
              <a:t>ChiVue</a:t>
            </a:r>
            <a:r>
              <a:rPr lang="en-GB" sz="1600" dirty="0"/>
              <a:t> Games. Available from: </a:t>
            </a:r>
            <a:r>
              <a:rPr lang="en-GB" sz="1600" dirty="0">
                <a:hlinkClick r:id="rId2"/>
              </a:rPr>
              <a:t>http://store.steampowered.com/app/420910/</a:t>
            </a:r>
            <a:r>
              <a:rPr lang="en-GB" sz="1600" dirty="0"/>
              <a:t> [Accessed Dec 2016]</a:t>
            </a:r>
          </a:p>
          <a:p>
            <a:endParaRPr lang="en-GB" sz="1600" dirty="0"/>
          </a:p>
          <a:p>
            <a:r>
              <a:rPr lang="en-GB" sz="1600" dirty="0"/>
              <a:t>[3] – 2016. N/A [Image]. N/A: </a:t>
            </a:r>
            <a:r>
              <a:rPr lang="en-GB" sz="1600" dirty="0" err="1"/>
              <a:t>Ludeon</a:t>
            </a:r>
            <a:r>
              <a:rPr lang="en-GB" sz="1600" dirty="0"/>
              <a:t> Studios. Available from </a:t>
            </a:r>
            <a:r>
              <a:rPr lang="en-GB" sz="1600" dirty="0">
                <a:hlinkClick r:id="rId3"/>
              </a:rPr>
              <a:t>http://cdn.akamai.steamstatic.com/steam/apps/2032054/movie.293x165.jpg?t=1464212072</a:t>
            </a:r>
            <a:r>
              <a:rPr lang="en-GB" sz="1600" dirty="0"/>
              <a:t> [Accessed Dec 2016]</a:t>
            </a:r>
          </a:p>
          <a:p>
            <a:endParaRPr lang="en-GB" sz="1600" dirty="0"/>
          </a:p>
          <a:p>
            <a:r>
              <a:rPr lang="en-GB" sz="1600" dirty="0"/>
              <a:t>[4] – Pogue, C., 2016. N/A [Image]. USA: geeksundergrace.com. Available from </a:t>
            </a:r>
            <a:r>
              <a:rPr lang="en-GB" sz="1600" dirty="0">
                <a:hlinkClick r:id="rId4"/>
              </a:rPr>
              <a:t>http://www.geeksundergrace.com/wp-content/uploads/2016/05/logo-prison-architect-.jpg</a:t>
            </a:r>
            <a:r>
              <a:rPr lang="en-GB" sz="1600" dirty="0"/>
              <a:t> [Accessed Dec 2016]</a:t>
            </a:r>
          </a:p>
          <a:p>
            <a:endParaRPr lang="en-GB" sz="1600" dirty="0"/>
          </a:p>
          <a:p>
            <a:r>
              <a:rPr lang="en-GB" sz="1600" dirty="0"/>
              <a:t>[5] – 2016. N/A [Image]. N/A: </a:t>
            </a:r>
            <a:r>
              <a:rPr lang="en-GB" sz="1600" dirty="0" err="1"/>
              <a:t>Ludeon</a:t>
            </a:r>
            <a:r>
              <a:rPr lang="en-GB" sz="1600" dirty="0"/>
              <a:t> Studios. Available from </a:t>
            </a:r>
            <a:r>
              <a:rPr lang="en-GB" sz="1600" dirty="0">
                <a:hlinkClick r:id="rId3"/>
              </a:rPr>
              <a:t>http://cdn.akamai.steamstatic.com/steam/apps/2032054/movie.293x165.jpg?t=1464212072</a:t>
            </a:r>
            <a:r>
              <a:rPr lang="en-GB" sz="1600" dirty="0"/>
              <a:t> [Accessed Dec 2016]</a:t>
            </a:r>
          </a:p>
          <a:p>
            <a:endParaRPr lang="en-GB" sz="1600" dirty="0"/>
          </a:p>
          <a:p>
            <a:r>
              <a:rPr lang="en-GB" sz="1600" dirty="0"/>
              <a:t>[6] – 2016. N/A [Image]. N/A: </a:t>
            </a:r>
            <a:r>
              <a:rPr lang="en-GB" sz="1600" dirty="0" err="1"/>
              <a:t>Ludeon</a:t>
            </a:r>
            <a:r>
              <a:rPr lang="en-GB" sz="1600" dirty="0"/>
              <a:t> Studios. Available from </a:t>
            </a:r>
            <a:r>
              <a:rPr lang="en-GB" sz="1600" dirty="0">
                <a:hlinkClick r:id="rId3"/>
              </a:rPr>
              <a:t>http://cdn.akamai.steamstatic.com/steam/apps/2032054/movie.293x165.jpg?t=1464212072</a:t>
            </a:r>
            <a:r>
              <a:rPr lang="en-GB" sz="1600" dirty="0"/>
              <a:t> [Accessed Dec 2016]</a:t>
            </a:r>
          </a:p>
          <a:p>
            <a:endParaRPr lang="en-GB" sz="1600" dirty="0"/>
          </a:p>
          <a:p>
            <a:r>
              <a:rPr lang="en-GB" sz="1600" dirty="0"/>
              <a:t>[7] and [8] – </a:t>
            </a:r>
            <a:r>
              <a:rPr lang="en-GB" sz="1600" dirty="0" err="1"/>
              <a:t>Salmi</a:t>
            </a:r>
            <a:r>
              <a:rPr lang="en-GB" sz="1600" dirty="0"/>
              <a:t>, J., 2015. </a:t>
            </a:r>
            <a:r>
              <a:rPr lang="en-GB" sz="1600" i="1" dirty="0"/>
              <a:t>Learning Simulation Game Development</a:t>
            </a:r>
            <a:r>
              <a:rPr lang="en-GB" sz="1600" dirty="0"/>
              <a:t> [online]. Thesis (Master’s). Aalto University</a:t>
            </a:r>
          </a:p>
        </p:txBody>
      </p:sp>
      <p:sp>
        <p:nvSpPr>
          <p:cNvPr id="6" name="TextBox 5"/>
          <p:cNvSpPr txBox="1"/>
          <p:nvPr/>
        </p:nvSpPr>
        <p:spPr>
          <a:xfrm>
            <a:off x="176168" y="352121"/>
            <a:ext cx="2827091" cy="369332"/>
          </a:xfrm>
          <a:prstGeom prst="rect">
            <a:avLst/>
          </a:prstGeom>
          <a:noFill/>
        </p:spPr>
        <p:txBody>
          <a:bodyPr wrap="square" rtlCol="0">
            <a:spAutoFit/>
          </a:bodyPr>
          <a:lstStyle/>
          <a:p>
            <a:pPr algn="ctr"/>
            <a:r>
              <a:rPr lang="en-GB" dirty="0"/>
              <a:t>[9]: References</a:t>
            </a:r>
          </a:p>
        </p:txBody>
      </p:sp>
    </p:spTree>
    <p:extLst>
      <p:ext uri="{BB962C8B-B14F-4D97-AF65-F5344CB8AC3E}">
        <p14:creationId xmlns:p14="http://schemas.microsoft.com/office/powerpoint/2010/main" val="31551794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82717" y="2766219"/>
            <a:ext cx="5626567" cy="1325563"/>
          </a:xfrm>
        </p:spPr>
        <p:txBody>
          <a:bodyPr>
            <a:noAutofit/>
          </a:bodyPr>
          <a:lstStyle/>
          <a:p>
            <a:r>
              <a:rPr lang="en-GB" sz="6600" dirty="0"/>
              <a:t>Any Questions?</a:t>
            </a:r>
          </a:p>
        </p:txBody>
      </p:sp>
      <p:sp>
        <p:nvSpPr>
          <p:cNvPr id="4" name="Footer Placeholder 3"/>
          <p:cNvSpPr>
            <a:spLocks noGrp="1"/>
          </p:cNvSpPr>
          <p:nvPr>
            <p:ph type="ftr" sz="quarter" idx="11"/>
          </p:nvPr>
        </p:nvSpPr>
        <p:spPr/>
        <p:txBody>
          <a:bodyPr/>
          <a:lstStyle/>
          <a:p>
            <a:r>
              <a:rPr lang="en-GB"/>
              <a:t>Level 6 Final Year Project Presentation 1</a:t>
            </a:r>
          </a:p>
        </p:txBody>
      </p:sp>
    </p:spTree>
    <p:extLst>
      <p:ext uri="{BB962C8B-B14F-4D97-AF65-F5344CB8AC3E}">
        <p14:creationId xmlns:p14="http://schemas.microsoft.com/office/powerpoint/2010/main" val="3641370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a:t>Level 6 Final Year Project Presentation 1</a:t>
            </a:r>
          </a:p>
        </p:txBody>
      </p:sp>
      <p:sp>
        <p:nvSpPr>
          <p:cNvPr id="7" name="TextBox 6"/>
          <p:cNvSpPr txBox="1"/>
          <p:nvPr/>
        </p:nvSpPr>
        <p:spPr>
          <a:xfrm>
            <a:off x="176169" y="352121"/>
            <a:ext cx="2692866" cy="369332"/>
          </a:xfrm>
          <a:prstGeom prst="rect">
            <a:avLst/>
          </a:prstGeom>
          <a:noFill/>
        </p:spPr>
        <p:txBody>
          <a:bodyPr wrap="square" rtlCol="0">
            <a:spAutoFit/>
          </a:bodyPr>
          <a:lstStyle/>
          <a:p>
            <a:pPr algn="ctr"/>
            <a:r>
              <a:rPr lang="en-GB" dirty="0"/>
              <a:t>[2]: Project Summary</a:t>
            </a:r>
          </a:p>
        </p:txBody>
      </p:sp>
      <p:sp>
        <p:nvSpPr>
          <p:cNvPr id="8" name="TextBox 7"/>
          <p:cNvSpPr txBox="1"/>
          <p:nvPr/>
        </p:nvSpPr>
        <p:spPr>
          <a:xfrm>
            <a:off x="645952" y="1233182"/>
            <a:ext cx="8632273" cy="4801314"/>
          </a:xfrm>
          <a:prstGeom prst="rect">
            <a:avLst/>
          </a:prstGeom>
          <a:noFill/>
        </p:spPr>
        <p:txBody>
          <a:bodyPr wrap="square" rtlCol="0">
            <a:spAutoFit/>
          </a:bodyPr>
          <a:lstStyle/>
          <a:p>
            <a:pPr marL="285750" indent="-285750">
              <a:buFont typeface="Calibri" panose="020F0502020204030204" pitchFamily="34" charset="0"/>
              <a:buChar char="-"/>
            </a:pPr>
            <a:r>
              <a:rPr lang="en-GB" dirty="0"/>
              <a:t>Customers Service Assistants (CSAs) and managers have very different jobs roles.</a:t>
            </a:r>
          </a:p>
          <a:p>
            <a:pPr marL="285750" indent="-285750">
              <a:buFont typeface="Calibri" panose="020F0502020204030204" pitchFamily="34" charset="0"/>
              <a:buChar char="-"/>
            </a:pPr>
            <a:r>
              <a:rPr lang="en-GB" dirty="0"/>
              <a:t>There currently lacks a system, or training simulator, that helps workers make the jump if they get a promotion and need to jump into the new role quickly.</a:t>
            </a:r>
          </a:p>
          <a:p>
            <a:pPr marL="285750" indent="-285750">
              <a:buFont typeface="Calibri" panose="020F0502020204030204" pitchFamily="34" charset="0"/>
              <a:buChar char="-"/>
            </a:pPr>
            <a:endParaRPr lang="en-GB" dirty="0"/>
          </a:p>
          <a:p>
            <a:endParaRPr lang="en-GB" dirty="0"/>
          </a:p>
          <a:p>
            <a:pPr marL="285750" indent="-285750">
              <a:buFont typeface="Calibri" panose="020F0502020204030204" pitchFamily="34" charset="0"/>
              <a:buChar char="-"/>
            </a:pPr>
            <a:r>
              <a:rPr lang="en-GB" dirty="0"/>
              <a:t>There are currently very little shop management games, or training simulators available for public use.</a:t>
            </a:r>
          </a:p>
          <a:p>
            <a:pPr marL="285750" indent="-285750">
              <a:buFont typeface="Calibri" panose="020F0502020204030204" pitchFamily="34" charset="0"/>
              <a:buChar char="-"/>
            </a:pPr>
            <a:r>
              <a:rPr lang="en-GB" dirty="0"/>
              <a:t>Those that are available are very simplistic in their AI capabilities and are hard to navigate and use.</a:t>
            </a:r>
          </a:p>
          <a:p>
            <a:pPr marL="285750" indent="-285750">
              <a:buFont typeface="Calibri" panose="020F0502020204030204" pitchFamily="34" charset="0"/>
              <a:buChar char="-"/>
            </a:pPr>
            <a:endParaRPr lang="en-GB" dirty="0"/>
          </a:p>
          <a:p>
            <a:pPr marL="285750" indent="-285750">
              <a:buFont typeface="Calibri" panose="020F0502020204030204" pitchFamily="34" charset="0"/>
              <a:buChar char="-"/>
            </a:pPr>
            <a:r>
              <a:rPr lang="en-GB" dirty="0"/>
              <a:t>This project is designed to develop a game/simulator that emulates the shop environment and allows people to experience a realistic example of shop management.</a:t>
            </a:r>
          </a:p>
          <a:p>
            <a:endParaRPr lang="en-GB" dirty="0"/>
          </a:p>
          <a:p>
            <a:pPr marL="285750" indent="-285750">
              <a:buFont typeface="Calibri" panose="020F0502020204030204" pitchFamily="34" charset="0"/>
              <a:buChar char="-"/>
            </a:pPr>
            <a:r>
              <a:rPr lang="en-GB" dirty="0"/>
              <a:t>The program will hopefully allow people to use it for educational reasons, but also be enjoyable enough to play in their free-time, to develop key skills such as time and money management.</a:t>
            </a:r>
          </a:p>
          <a:p>
            <a:endParaRPr lang="en-GB" dirty="0"/>
          </a:p>
        </p:txBody>
      </p:sp>
      <p:pic>
        <p:nvPicPr>
          <p:cNvPr id="9" name="Picture 8"/>
          <p:cNvPicPr>
            <a:picLocks noChangeAspect="1"/>
          </p:cNvPicPr>
          <p:nvPr/>
        </p:nvPicPr>
        <p:blipFill rotWithShape="1">
          <a:blip r:embed="rId2"/>
          <a:srcRect l="15832" t="17792" r="15816" b="13450"/>
          <a:stretch/>
        </p:blipFill>
        <p:spPr>
          <a:xfrm>
            <a:off x="9278225" y="1233182"/>
            <a:ext cx="2835478" cy="1570719"/>
          </a:xfrm>
          <a:prstGeom prst="rect">
            <a:avLst/>
          </a:prstGeom>
        </p:spPr>
      </p:pic>
      <p:pic>
        <p:nvPicPr>
          <p:cNvPr id="10" name="Picture 9"/>
          <p:cNvPicPr>
            <a:picLocks noChangeAspect="1"/>
          </p:cNvPicPr>
          <p:nvPr/>
        </p:nvPicPr>
        <p:blipFill rotWithShape="1">
          <a:blip r:embed="rId3"/>
          <a:srcRect l="15277" t="16884" r="16174" b="13966"/>
          <a:stretch/>
        </p:blipFill>
        <p:spPr>
          <a:xfrm>
            <a:off x="9286082" y="2803901"/>
            <a:ext cx="2827621" cy="1570719"/>
          </a:xfrm>
          <a:prstGeom prst="rect">
            <a:avLst/>
          </a:prstGeom>
        </p:spPr>
      </p:pic>
      <p:sp>
        <p:nvSpPr>
          <p:cNvPr id="11" name="TextBox 10"/>
          <p:cNvSpPr txBox="1"/>
          <p:nvPr/>
        </p:nvSpPr>
        <p:spPr>
          <a:xfrm>
            <a:off x="9286082" y="4374620"/>
            <a:ext cx="2827621" cy="499654"/>
          </a:xfrm>
          <a:prstGeom prst="rect">
            <a:avLst/>
          </a:prstGeom>
          <a:noFill/>
          <a:ln>
            <a:solidFill>
              <a:schemeClr val="tx1"/>
            </a:solidFill>
          </a:ln>
        </p:spPr>
        <p:txBody>
          <a:bodyPr wrap="square" rtlCol="0">
            <a:spAutoFit/>
          </a:bodyPr>
          <a:lstStyle/>
          <a:p>
            <a:pPr algn="ctr"/>
            <a:r>
              <a:rPr lang="en-GB" sz="1200" dirty="0"/>
              <a:t>Figures [1] and [2] – Example of a game management mobile game.</a:t>
            </a:r>
          </a:p>
        </p:txBody>
      </p:sp>
    </p:spTree>
    <p:extLst>
      <p:ext uri="{BB962C8B-B14F-4D97-AF65-F5344CB8AC3E}">
        <p14:creationId xmlns:p14="http://schemas.microsoft.com/office/powerpoint/2010/main" val="2027270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a:t>Level 6 Final Year Project Presentation 1</a:t>
            </a:r>
          </a:p>
        </p:txBody>
      </p:sp>
      <p:sp>
        <p:nvSpPr>
          <p:cNvPr id="5" name="TextBox 4"/>
          <p:cNvSpPr txBox="1"/>
          <p:nvPr/>
        </p:nvSpPr>
        <p:spPr>
          <a:xfrm>
            <a:off x="176169" y="352121"/>
            <a:ext cx="2457974" cy="369332"/>
          </a:xfrm>
          <a:prstGeom prst="rect">
            <a:avLst/>
          </a:prstGeom>
          <a:noFill/>
        </p:spPr>
        <p:txBody>
          <a:bodyPr wrap="square" rtlCol="0">
            <a:spAutoFit/>
          </a:bodyPr>
          <a:lstStyle/>
          <a:p>
            <a:pPr algn="ctr"/>
            <a:r>
              <a:rPr lang="en-GB" dirty="0"/>
              <a:t>[3]: Background</a:t>
            </a:r>
          </a:p>
        </p:txBody>
      </p:sp>
      <p:sp>
        <p:nvSpPr>
          <p:cNvPr id="6" name="TextBox 5"/>
          <p:cNvSpPr txBox="1"/>
          <p:nvPr/>
        </p:nvSpPr>
        <p:spPr>
          <a:xfrm>
            <a:off x="570452" y="1979802"/>
            <a:ext cx="8350812" cy="3416320"/>
          </a:xfrm>
          <a:prstGeom prst="rect">
            <a:avLst/>
          </a:prstGeom>
          <a:noFill/>
        </p:spPr>
        <p:txBody>
          <a:bodyPr wrap="square" rtlCol="0">
            <a:spAutoFit/>
          </a:bodyPr>
          <a:lstStyle/>
          <a:p>
            <a:pPr marL="285750" indent="-285750">
              <a:buFont typeface="Calibri" panose="020F0502020204030204" pitchFamily="34" charset="0"/>
              <a:buChar char="-"/>
            </a:pPr>
            <a:r>
              <a:rPr lang="en-GB" dirty="0"/>
              <a:t>Idea came from boredom and thinking about how to spend my free time.</a:t>
            </a:r>
          </a:p>
          <a:p>
            <a:pPr marL="285750" indent="-285750">
              <a:buFont typeface="Calibri" panose="020F0502020204030204" pitchFamily="34" charset="0"/>
              <a:buChar char="-"/>
            </a:pPr>
            <a:r>
              <a:rPr lang="en-GB" dirty="0"/>
              <a:t>I am a CSA at a Co-Operative store and I know the ins and outs of daily operations.</a:t>
            </a:r>
          </a:p>
          <a:p>
            <a:pPr marL="285750" indent="-285750">
              <a:buFont typeface="Calibri" panose="020F0502020204030204" pitchFamily="34" charset="0"/>
              <a:buChar char="-"/>
            </a:pPr>
            <a:r>
              <a:rPr lang="en-GB" dirty="0"/>
              <a:t>I know what it is like to be an employee at the lowest level.</a:t>
            </a:r>
          </a:p>
          <a:p>
            <a:pPr marL="285750" indent="-285750">
              <a:buFont typeface="Calibri" panose="020F0502020204030204" pitchFamily="34" charset="0"/>
              <a:buChar char="-"/>
            </a:pPr>
            <a:endParaRPr lang="en-GB" dirty="0"/>
          </a:p>
          <a:p>
            <a:pPr marL="285750" indent="-285750">
              <a:buFont typeface="Calibri" panose="020F0502020204030204" pitchFamily="34" charset="0"/>
              <a:buChar char="-"/>
            </a:pPr>
            <a:r>
              <a:rPr lang="en-GB" dirty="0"/>
              <a:t>Research was done by looking at games similar to the one I want to create.</a:t>
            </a:r>
          </a:p>
          <a:p>
            <a:pPr marL="285750" indent="-285750">
              <a:buFont typeface="Calibri" panose="020F0502020204030204" pitchFamily="34" charset="0"/>
              <a:buChar char="-"/>
            </a:pPr>
            <a:r>
              <a:rPr lang="en-GB" dirty="0"/>
              <a:t>RimWorld and Prison Architect were my main inspirations.</a:t>
            </a:r>
          </a:p>
          <a:p>
            <a:pPr marL="285750" indent="-285750">
              <a:buFont typeface="Calibri" panose="020F0502020204030204" pitchFamily="34" charset="0"/>
              <a:buChar char="-"/>
            </a:pPr>
            <a:endParaRPr lang="en-GB" dirty="0"/>
          </a:p>
          <a:p>
            <a:pPr marL="285750" indent="-285750">
              <a:buFont typeface="Calibri" panose="020F0502020204030204" pitchFamily="34" charset="0"/>
              <a:buChar char="-"/>
            </a:pPr>
            <a:r>
              <a:rPr lang="en-GB" dirty="0"/>
              <a:t>After initial coding, the game looked successful and I decided to use it for my project.</a:t>
            </a:r>
          </a:p>
          <a:p>
            <a:pPr marL="285750" indent="-285750">
              <a:buFont typeface="Calibri" panose="020F0502020204030204" pitchFamily="34" charset="0"/>
              <a:buChar char="-"/>
            </a:pPr>
            <a:r>
              <a:rPr lang="en-GB" dirty="0"/>
              <a:t>I decided to strip the game back to include AI but none of the other advanced features.</a:t>
            </a:r>
          </a:p>
          <a:p>
            <a:endParaRPr lang="en-GB" dirty="0"/>
          </a:p>
        </p:txBody>
      </p:sp>
      <p:grpSp>
        <p:nvGrpSpPr>
          <p:cNvPr id="9" name="Group 8"/>
          <p:cNvGrpSpPr/>
          <p:nvPr/>
        </p:nvGrpSpPr>
        <p:grpSpPr>
          <a:xfrm>
            <a:off x="8632272" y="872456"/>
            <a:ext cx="3211209" cy="2105473"/>
            <a:chOff x="8921263" y="872456"/>
            <a:chExt cx="2922218" cy="1920275"/>
          </a:xfrm>
        </p:grpSpPr>
        <p:pic>
          <p:nvPicPr>
            <p:cNvPr id="7" name="Picture 2" descr="http://cdn.akamai.steamstatic.com/steam/apps/2032054/movie.293x165.jpg?t=146421207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1263" y="872456"/>
              <a:ext cx="2922218" cy="163564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8921263" y="2515732"/>
              <a:ext cx="2922218" cy="276999"/>
            </a:xfrm>
            <a:prstGeom prst="rect">
              <a:avLst/>
            </a:prstGeom>
            <a:noFill/>
            <a:ln>
              <a:solidFill>
                <a:schemeClr val="tx1"/>
              </a:solidFill>
            </a:ln>
          </p:spPr>
          <p:txBody>
            <a:bodyPr wrap="square" rtlCol="0">
              <a:spAutoFit/>
            </a:bodyPr>
            <a:lstStyle/>
            <a:p>
              <a:pPr algn="ctr"/>
              <a:r>
                <a:rPr lang="en-GB" sz="1200" dirty="0"/>
                <a:t>Figure [3]– RimWorld title screen.</a:t>
              </a:r>
            </a:p>
          </p:txBody>
        </p:sp>
      </p:grpSp>
      <p:grpSp>
        <p:nvGrpSpPr>
          <p:cNvPr id="11" name="Group 10"/>
          <p:cNvGrpSpPr/>
          <p:nvPr/>
        </p:nvGrpSpPr>
        <p:grpSpPr>
          <a:xfrm>
            <a:off x="8266920" y="3254928"/>
            <a:ext cx="3823694" cy="2097805"/>
            <a:chOff x="8266920" y="3254928"/>
            <a:chExt cx="3823694" cy="2097805"/>
          </a:xfrm>
        </p:grpSpPr>
        <p:pic>
          <p:nvPicPr>
            <p:cNvPr id="2050" name="Picture 2" descr="http://www.geeksundergrace.com/wp-content/uploads/2016/05/logo-prison-architec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66921" y="3254928"/>
              <a:ext cx="3823693" cy="182080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8266920" y="5075734"/>
              <a:ext cx="3823693" cy="276999"/>
            </a:xfrm>
            <a:prstGeom prst="rect">
              <a:avLst/>
            </a:prstGeom>
            <a:noFill/>
            <a:ln>
              <a:solidFill>
                <a:schemeClr val="tx1"/>
              </a:solidFill>
            </a:ln>
          </p:spPr>
          <p:txBody>
            <a:bodyPr wrap="square" rtlCol="0">
              <a:spAutoFit/>
            </a:bodyPr>
            <a:lstStyle/>
            <a:p>
              <a:pPr algn="ctr"/>
              <a:r>
                <a:rPr lang="en-GB" sz="1200" dirty="0"/>
                <a:t>Figure [4]– Prison Architect title screen.</a:t>
              </a:r>
            </a:p>
          </p:txBody>
        </p:sp>
      </p:grpSp>
    </p:spTree>
    <p:extLst>
      <p:ext uri="{BB962C8B-B14F-4D97-AF65-F5344CB8AC3E}">
        <p14:creationId xmlns:p14="http://schemas.microsoft.com/office/powerpoint/2010/main" val="30730727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a:t>Level 6 Final Year Project Presentation 1</a:t>
            </a:r>
          </a:p>
        </p:txBody>
      </p:sp>
      <p:sp>
        <p:nvSpPr>
          <p:cNvPr id="5" name="TextBox 4"/>
          <p:cNvSpPr txBox="1"/>
          <p:nvPr/>
        </p:nvSpPr>
        <p:spPr>
          <a:xfrm>
            <a:off x="176169" y="352121"/>
            <a:ext cx="3011648" cy="369332"/>
          </a:xfrm>
          <a:prstGeom prst="rect">
            <a:avLst/>
          </a:prstGeom>
          <a:noFill/>
        </p:spPr>
        <p:txBody>
          <a:bodyPr wrap="square" rtlCol="0">
            <a:spAutoFit/>
          </a:bodyPr>
          <a:lstStyle/>
          <a:p>
            <a:pPr algn="ctr"/>
            <a:r>
              <a:rPr lang="en-GB" dirty="0"/>
              <a:t>[4]: Aims and Objectives</a:t>
            </a:r>
          </a:p>
        </p:txBody>
      </p:sp>
      <p:sp>
        <p:nvSpPr>
          <p:cNvPr id="6" name="TextBox 5"/>
          <p:cNvSpPr txBox="1"/>
          <p:nvPr/>
        </p:nvSpPr>
        <p:spPr>
          <a:xfrm>
            <a:off x="637563" y="897622"/>
            <a:ext cx="8632273" cy="923330"/>
          </a:xfrm>
          <a:prstGeom prst="rect">
            <a:avLst/>
          </a:prstGeom>
          <a:noFill/>
        </p:spPr>
        <p:txBody>
          <a:bodyPr wrap="square" rtlCol="0">
            <a:spAutoFit/>
          </a:bodyPr>
          <a:lstStyle/>
          <a:p>
            <a:r>
              <a:rPr lang="en-GB" dirty="0"/>
              <a:t>Aims:</a:t>
            </a:r>
          </a:p>
          <a:p>
            <a:pPr marL="285750" indent="-285750">
              <a:buFont typeface="Calibri" panose="020F0502020204030204" pitchFamily="34" charset="0"/>
              <a:buChar char="-"/>
            </a:pPr>
            <a:r>
              <a:rPr lang="en-GB" dirty="0"/>
              <a:t>To have a program that realistically simulates a shop environment that people can use to learn and develop essential skills for jobs in this environment.</a:t>
            </a:r>
          </a:p>
        </p:txBody>
      </p:sp>
      <p:sp>
        <p:nvSpPr>
          <p:cNvPr id="7" name="TextBox 6"/>
          <p:cNvSpPr txBox="1"/>
          <p:nvPr/>
        </p:nvSpPr>
        <p:spPr>
          <a:xfrm>
            <a:off x="637562" y="1820952"/>
            <a:ext cx="8632273" cy="4801314"/>
          </a:xfrm>
          <a:prstGeom prst="rect">
            <a:avLst/>
          </a:prstGeom>
          <a:noFill/>
        </p:spPr>
        <p:txBody>
          <a:bodyPr wrap="square" rtlCol="0">
            <a:spAutoFit/>
          </a:bodyPr>
          <a:lstStyle/>
          <a:p>
            <a:r>
              <a:rPr lang="en-GB" dirty="0"/>
              <a:t>Objectives:</a:t>
            </a:r>
          </a:p>
          <a:p>
            <a:pPr marL="285750" indent="-285750">
              <a:buFont typeface="Calibri" panose="020F0502020204030204" pitchFamily="34" charset="0"/>
              <a:buChar char="-"/>
            </a:pPr>
            <a:r>
              <a:rPr lang="en-GB" dirty="0"/>
              <a:t>Research and evaluate tile-based game design and AI concepts and literature.</a:t>
            </a:r>
          </a:p>
          <a:p>
            <a:pPr marL="285750" indent="-285750">
              <a:buFont typeface="Calibri" panose="020F0502020204030204" pitchFamily="34" charset="0"/>
              <a:buChar char="-"/>
            </a:pPr>
            <a:endParaRPr lang="en-GB" dirty="0"/>
          </a:p>
          <a:p>
            <a:pPr marL="285750" indent="-285750">
              <a:buFont typeface="Calibri" panose="020F0502020204030204" pitchFamily="34" charset="0"/>
              <a:buChar char="-"/>
            </a:pPr>
            <a:r>
              <a:rPr lang="en-GB" dirty="0"/>
              <a:t>Evaluate already existing management games, and games with advanced AI.</a:t>
            </a:r>
          </a:p>
          <a:p>
            <a:pPr marL="285750" indent="-285750">
              <a:buFont typeface="Calibri" panose="020F0502020204030204" pitchFamily="34" charset="0"/>
              <a:buChar char="-"/>
            </a:pPr>
            <a:endParaRPr lang="en-GB" dirty="0"/>
          </a:p>
          <a:p>
            <a:pPr marL="285750" indent="-285750">
              <a:buFont typeface="Calibri" panose="020F0502020204030204" pitchFamily="34" charset="0"/>
              <a:buChar char="-"/>
            </a:pPr>
            <a:r>
              <a:rPr lang="en-GB" dirty="0"/>
              <a:t>Develop a sophisticated AI capable of correct job decision making and customer satisfaction.</a:t>
            </a:r>
          </a:p>
          <a:p>
            <a:pPr marL="285750" indent="-285750">
              <a:buFont typeface="Calibri" panose="020F0502020204030204" pitchFamily="34" charset="0"/>
              <a:buChar char="-"/>
            </a:pPr>
            <a:endParaRPr lang="en-GB" dirty="0"/>
          </a:p>
          <a:p>
            <a:pPr marL="285750" indent="-285750">
              <a:buFont typeface="Calibri" panose="020F0502020204030204" pitchFamily="34" charset="0"/>
              <a:buChar char="-"/>
            </a:pPr>
            <a:r>
              <a:rPr lang="en-GB" dirty="0"/>
              <a:t>In-depth testing to examine AI capabilities and correct errors and unforeseen problems.</a:t>
            </a:r>
          </a:p>
          <a:p>
            <a:pPr marL="285750" indent="-285750">
              <a:buFont typeface="Calibri" panose="020F0502020204030204" pitchFamily="34" charset="0"/>
              <a:buChar char="-"/>
            </a:pPr>
            <a:endParaRPr lang="en-GB" dirty="0"/>
          </a:p>
          <a:p>
            <a:pPr marL="285750" indent="-285750">
              <a:buFont typeface="Calibri" panose="020F0502020204030204" pitchFamily="34" charset="0"/>
              <a:buChar char="-"/>
            </a:pPr>
            <a:r>
              <a:rPr lang="en-GB" dirty="0"/>
              <a:t>Release near-finished build to public for feedback.</a:t>
            </a:r>
          </a:p>
          <a:p>
            <a:pPr marL="285750" indent="-285750">
              <a:buFont typeface="Calibri" panose="020F0502020204030204" pitchFamily="34" charset="0"/>
              <a:buChar char="-"/>
            </a:pPr>
            <a:endParaRPr lang="en-GB" dirty="0"/>
          </a:p>
          <a:p>
            <a:pPr marL="285750" indent="-285750">
              <a:buFont typeface="Calibri" panose="020F0502020204030204" pitchFamily="34" charset="0"/>
              <a:buChar char="-"/>
            </a:pPr>
            <a:endParaRPr lang="en-GB" dirty="0"/>
          </a:p>
          <a:p>
            <a:pPr marL="285750" indent="-285750">
              <a:buFont typeface="Calibri" panose="020F0502020204030204" pitchFamily="34" charset="0"/>
              <a:buChar char="-"/>
            </a:pPr>
            <a:endParaRPr lang="en-GB" dirty="0"/>
          </a:p>
          <a:p>
            <a:pPr marL="285750" indent="-285750">
              <a:buFont typeface="Calibri" panose="020F0502020204030204" pitchFamily="34" charset="0"/>
              <a:buChar char="-"/>
            </a:pPr>
            <a:endParaRPr lang="en-GB" dirty="0"/>
          </a:p>
          <a:p>
            <a:pPr marL="285750" indent="-285750">
              <a:buFont typeface="Calibri" panose="020F0502020204030204" pitchFamily="34" charset="0"/>
              <a:buChar char="-"/>
            </a:pPr>
            <a:r>
              <a:rPr lang="en-GB" dirty="0"/>
              <a:t>Evaluate responses and adjust AI and other game mechanics accordingly.</a:t>
            </a:r>
          </a:p>
          <a:p>
            <a:pPr lvl="1"/>
            <a:endParaRPr lang="en-GB" dirty="0"/>
          </a:p>
        </p:txBody>
      </p:sp>
      <p:sp>
        <p:nvSpPr>
          <p:cNvPr id="9" name="TextBox 8"/>
          <p:cNvSpPr txBox="1"/>
          <p:nvPr/>
        </p:nvSpPr>
        <p:spPr>
          <a:xfrm>
            <a:off x="637563" y="4883271"/>
            <a:ext cx="7904876" cy="923330"/>
          </a:xfrm>
          <a:prstGeom prst="rect">
            <a:avLst/>
          </a:prstGeom>
          <a:noFill/>
        </p:spPr>
        <p:txBody>
          <a:bodyPr wrap="square" rtlCol="0">
            <a:spAutoFit/>
          </a:bodyPr>
          <a:lstStyle/>
          <a:p>
            <a:pPr marL="742950" lvl="1" indent="-285750">
              <a:buFont typeface="Calibri" panose="020F0502020204030204" pitchFamily="34" charset="0"/>
              <a:buChar char="-"/>
            </a:pPr>
            <a:r>
              <a:rPr lang="en-GB" dirty="0"/>
              <a:t>People experiences in a shop environment.</a:t>
            </a:r>
          </a:p>
          <a:p>
            <a:pPr marL="742950" lvl="1" indent="-285750">
              <a:buFont typeface="Calibri" panose="020F0502020204030204" pitchFamily="34" charset="0"/>
              <a:buChar char="-"/>
            </a:pPr>
            <a:r>
              <a:rPr lang="en-GB" dirty="0"/>
              <a:t>People not experienced in a shop environment.</a:t>
            </a:r>
          </a:p>
          <a:p>
            <a:endParaRPr lang="en-GB" dirty="0"/>
          </a:p>
        </p:txBody>
      </p:sp>
      <p:grpSp>
        <p:nvGrpSpPr>
          <p:cNvPr id="13" name="Group 12"/>
          <p:cNvGrpSpPr/>
          <p:nvPr/>
        </p:nvGrpSpPr>
        <p:grpSpPr>
          <a:xfrm>
            <a:off x="8542439" y="1569687"/>
            <a:ext cx="3520930" cy="2322956"/>
            <a:chOff x="8542439" y="1569687"/>
            <a:chExt cx="3520930" cy="2322956"/>
          </a:xfrm>
        </p:grpSpPr>
        <p:pic>
          <p:nvPicPr>
            <p:cNvPr id="10" name="Picture 9"/>
            <p:cNvPicPr>
              <a:picLocks noChangeAspect="1"/>
            </p:cNvPicPr>
            <p:nvPr/>
          </p:nvPicPr>
          <p:blipFill rotWithShape="1">
            <a:blip r:embed="rId2"/>
            <a:srcRect l="15368" t="17107" r="15789" b="14038"/>
            <a:stretch/>
          </p:blipFill>
          <p:spPr>
            <a:xfrm>
              <a:off x="8542439" y="1569687"/>
              <a:ext cx="3520930" cy="2045957"/>
            </a:xfrm>
            <a:prstGeom prst="rect">
              <a:avLst/>
            </a:prstGeom>
          </p:spPr>
        </p:pic>
        <p:sp>
          <p:nvSpPr>
            <p:cNvPr id="11" name="TextBox 10"/>
            <p:cNvSpPr txBox="1"/>
            <p:nvPr/>
          </p:nvSpPr>
          <p:spPr>
            <a:xfrm>
              <a:off x="8542439" y="3615644"/>
              <a:ext cx="3520930" cy="276999"/>
            </a:xfrm>
            <a:prstGeom prst="rect">
              <a:avLst/>
            </a:prstGeom>
            <a:noFill/>
            <a:ln>
              <a:solidFill>
                <a:schemeClr val="tx1"/>
              </a:solidFill>
            </a:ln>
          </p:spPr>
          <p:txBody>
            <a:bodyPr wrap="square" rtlCol="0">
              <a:spAutoFit/>
            </a:bodyPr>
            <a:lstStyle/>
            <a:p>
              <a:pPr algn="ctr"/>
              <a:r>
                <a:rPr lang="en-GB" sz="1200" dirty="0"/>
                <a:t>Figure [5]– RimWorld job assignment system</a:t>
              </a:r>
            </a:p>
          </p:txBody>
        </p:sp>
      </p:grpSp>
    </p:spTree>
    <p:extLst>
      <p:ext uri="{BB962C8B-B14F-4D97-AF65-F5344CB8AC3E}">
        <p14:creationId xmlns:p14="http://schemas.microsoft.com/office/powerpoint/2010/main" val="982276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a:t>Level 6 Final Year Project Presentation 1</a:t>
            </a:r>
          </a:p>
        </p:txBody>
      </p:sp>
      <p:sp>
        <p:nvSpPr>
          <p:cNvPr id="5" name="TextBox 4"/>
          <p:cNvSpPr txBox="1"/>
          <p:nvPr/>
        </p:nvSpPr>
        <p:spPr>
          <a:xfrm>
            <a:off x="176168" y="352121"/>
            <a:ext cx="4546833" cy="369332"/>
          </a:xfrm>
          <a:prstGeom prst="rect">
            <a:avLst/>
          </a:prstGeom>
          <a:noFill/>
        </p:spPr>
        <p:txBody>
          <a:bodyPr wrap="square" rtlCol="0">
            <a:spAutoFit/>
          </a:bodyPr>
          <a:lstStyle/>
          <a:p>
            <a:pPr algn="ctr"/>
            <a:r>
              <a:rPr lang="en-GB" dirty="0"/>
              <a:t>[5]: Case Study: RimWorld Job System</a:t>
            </a:r>
          </a:p>
        </p:txBody>
      </p:sp>
      <p:sp>
        <p:nvSpPr>
          <p:cNvPr id="7" name="TextBox 6"/>
          <p:cNvSpPr txBox="1"/>
          <p:nvPr/>
        </p:nvSpPr>
        <p:spPr>
          <a:xfrm>
            <a:off x="427837" y="812165"/>
            <a:ext cx="7935987" cy="1923604"/>
          </a:xfrm>
          <a:prstGeom prst="rect">
            <a:avLst/>
          </a:prstGeom>
          <a:noFill/>
        </p:spPr>
        <p:txBody>
          <a:bodyPr wrap="square" rtlCol="0">
            <a:spAutoFit/>
          </a:bodyPr>
          <a:lstStyle/>
          <a:p>
            <a:pPr marL="285750" indent="-285750">
              <a:buFont typeface="Calibri" panose="020F0502020204030204" pitchFamily="34" charset="0"/>
              <a:buChar char="-"/>
            </a:pPr>
            <a:r>
              <a:rPr lang="en-GB" sz="1700" dirty="0"/>
              <a:t>RimWorld has a rich and sophisticated job system. </a:t>
            </a:r>
          </a:p>
          <a:p>
            <a:pPr marL="285750" indent="-285750">
              <a:buFont typeface="Calibri" panose="020F0502020204030204" pitchFamily="34" charset="0"/>
              <a:buChar char="-"/>
            </a:pPr>
            <a:r>
              <a:rPr lang="en-GB" sz="1700" dirty="0"/>
              <a:t>Different characters have different skills and are better at certain jobs, and some character cannot do certain jobs.</a:t>
            </a:r>
          </a:p>
          <a:p>
            <a:pPr marL="285750" indent="-285750">
              <a:buFont typeface="Calibri" panose="020F0502020204030204" pitchFamily="34" charset="0"/>
              <a:buChar char="-"/>
            </a:pPr>
            <a:r>
              <a:rPr lang="en-GB" sz="1700" dirty="0"/>
              <a:t>This means that thought must go into what jobs certain characters need to do and what jobs some characters shouldn’t do.</a:t>
            </a:r>
          </a:p>
          <a:p>
            <a:pPr marL="285750" indent="-285750">
              <a:buFont typeface="Calibri" panose="020F0502020204030204" pitchFamily="34" charset="0"/>
              <a:buChar char="-"/>
            </a:pPr>
            <a:r>
              <a:rPr lang="en-GB" sz="1700" dirty="0"/>
              <a:t>The process of choosing what job a character does is automatic, and all jobs can have different priorities for different characters.</a:t>
            </a:r>
          </a:p>
        </p:txBody>
      </p:sp>
      <p:grpSp>
        <p:nvGrpSpPr>
          <p:cNvPr id="2" name="Group 1"/>
          <p:cNvGrpSpPr/>
          <p:nvPr/>
        </p:nvGrpSpPr>
        <p:grpSpPr>
          <a:xfrm>
            <a:off x="8641361" y="201745"/>
            <a:ext cx="3003257" cy="2734313"/>
            <a:chOff x="8758807" y="2414"/>
            <a:chExt cx="3003257" cy="2734313"/>
          </a:xfrm>
        </p:grpSpPr>
        <p:pic>
          <p:nvPicPr>
            <p:cNvPr id="9" name="Picture 8"/>
            <p:cNvPicPr>
              <a:picLocks noChangeAspect="1"/>
            </p:cNvPicPr>
            <p:nvPr/>
          </p:nvPicPr>
          <p:blipFill rotWithShape="1">
            <a:blip r:embed="rId2"/>
            <a:srcRect l="30571" t="25941" r="31335" b="21713"/>
            <a:stretch/>
          </p:blipFill>
          <p:spPr>
            <a:xfrm>
              <a:off x="8758807" y="2414"/>
              <a:ext cx="3003257" cy="2154804"/>
            </a:xfrm>
            <a:prstGeom prst="rect">
              <a:avLst/>
            </a:prstGeom>
          </p:spPr>
        </p:pic>
        <p:sp>
          <p:nvSpPr>
            <p:cNvPr id="10" name="TextBox 9"/>
            <p:cNvSpPr txBox="1"/>
            <p:nvPr/>
          </p:nvSpPr>
          <p:spPr>
            <a:xfrm>
              <a:off x="8758807" y="2151952"/>
              <a:ext cx="3003257" cy="584775"/>
            </a:xfrm>
            <a:prstGeom prst="rect">
              <a:avLst/>
            </a:prstGeom>
            <a:noFill/>
            <a:ln>
              <a:solidFill>
                <a:schemeClr val="tx1"/>
              </a:solidFill>
            </a:ln>
          </p:spPr>
          <p:txBody>
            <a:bodyPr wrap="square" rtlCol="0">
              <a:spAutoFit/>
            </a:bodyPr>
            <a:lstStyle/>
            <a:p>
              <a:pPr algn="ctr"/>
              <a:r>
                <a:rPr lang="en-GB" sz="1600" dirty="0"/>
                <a:t>Figure [5]– RimWorld job assignment system</a:t>
              </a:r>
            </a:p>
          </p:txBody>
        </p:sp>
      </p:grpSp>
      <p:grpSp>
        <p:nvGrpSpPr>
          <p:cNvPr id="14" name="Group 13"/>
          <p:cNvGrpSpPr/>
          <p:nvPr/>
        </p:nvGrpSpPr>
        <p:grpSpPr>
          <a:xfrm>
            <a:off x="8548383" y="3505281"/>
            <a:ext cx="3380764" cy="2470903"/>
            <a:chOff x="8548382" y="2725105"/>
            <a:chExt cx="3380764" cy="2470903"/>
          </a:xfrm>
        </p:grpSpPr>
        <p:pic>
          <p:nvPicPr>
            <p:cNvPr id="11" name="Picture 10"/>
            <p:cNvPicPr>
              <a:picLocks noChangeAspect="1"/>
            </p:cNvPicPr>
            <p:nvPr/>
          </p:nvPicPr>
          <p:blipFill>
            <a:blip r:embed="rId3"/>
            <a:stretch>
              <a:fillRect/>
            </a:stretch>
          </p:blipFill>
          <p:spPr>
            <a:xfrm>
              <a:off x="8548383" y="2725105"/>
              <a:ext cx="3380763" cy="1901680"/>
            </a:xfrm>
            <a:prstGeom prst="rect">
              <a:avLst/>
            </a:prstGeom>
          </p:spPr>
        </p:pic>
        <p:sp>
          <p:nvSpPr>
            <p:cNvPr id="12" name="TextBox 11"/>
            <p:cNvSpPr txBox="1"/>
            <p:nvPr/>
          </p:nvSpPr>
          <p:spPr>
            <a:xfrm>
              <a:off x="8548382" y="4611233"/>
              <a:ext cx="3380763" cy="584775"/>
            </a:xfrm>
            <a:prstGeom prst="rect">
              <a:avLst/>
            </a:prstGeom>
            <a:noFill/>
            <a:ln>
              <a:solidFill>
                <a:schemeClr val="tx1"/>
              </a:solidFill>
            </a:ln>
          </p:spPr>
          <p:txBody>
            <a:bodyPr wrap="square" rtlCol="0">
              <a:spAutoFit/>
            </a:bodyPr>
            <a:lstStyle/>
            <a:p>
              <a:pPr algn="ctr"/>
              <a:r>
                <a:rPr lang="en-GB" sz="1600" dirty="0"/>
                <a:t>Figure [6]– RimWorld characters completing jobs</a:t>
              </a:r>
            </a:p>
          </p:txBody>
        </p:sp>
      </p:grpSp>
      <p:sp>
        <p:nvSpPr>
          <p:cNvPr id="15" name="TextBox 14"/>
          <p:cNvSpPr txBox="1"/>
          <p:nvPr/>
        </p:nvSpPr>
        <p:spPr>
          <a:xfrm>
            <a:off x="418750" y="2650968"/>
            <a:ext cx="7734650" cy="2185214"/>
          </a:xfrm>
          <a:prstGeom prst="rect">
            <a:avLst/>
          </a:prstGeom>
          <a:noFill/>
        </p:spPr>
        <p:txBody>
          <a:bodyPr wrap="square" rtlCol="0">
            <a:spAutoFit/>
          </a:bodyPr>
          <a:lstStyle/>
          <a:p>
            <a:pPr marL="285750" indent="-285750">
              <a:buFont typeface="Calibri" panose="020F0502020204030204" pitchFamily="34" charset="0"/>
              <a:buChar char="-"/>
            </a:pPr>
            <a:r>
              <a:rPr lang="en-GB" sz="1700" dirty="0"/>
              <a:t>When a character goes idle, they search for a job to complete based upon the priority of the jobs. Once a job is found they go about completing it by following certain criteria. </a:t>
            </a:r>
          </a:p>
          <a:p>
            <a:pPr marL="285750" indent="-285750">
              <a:buFont typeface="Calibri" panose="020F0502020204030204" pitchFamily="34" charset="0"/>
              <a:buChar char="-"/>
            </a:pPr>
            <a:r>
              <a:rPr lang="en-GB" sz="1700" dirty="0"/>
              <a:t>They begin by collecting the resources for the job, and then bring them to the job site, this is repeated until the job can be performed, at which time they begin the work. </a:t>
            </a:r>
          </a:p>
          <a:p>
            <a:pPr marL="285750" indent="-285750">
              <a:buFont typeface="Calibri" panose="020F0502020204030204" pitchFamily="34" charset="0"/>
              <a:buChar char="-"/>
            </a:pPr>
            <a:r>
              <a:rPr lang="en-GB" sz="1700" dirty="0"/>
              <a:t>All jobs require a job time, and a character must keep doing the job until the time is completed.</a:t>
            </a:r>
          </a:p>
        </p:txBody>
      </p:sp>
      <p:sp>
        <p:nvSpPr>
          <p:cNvPr id="16" name="TextBox 15"/>
          <p:cNvSpPr txBox="1"/>
          <p:nvPr/>
        </p:nvSpPr>
        <p:spPr>
          <a:xfrm>
            <a:off x="427837" y="4837574"/>
            <a:ext cx="7734650" cy="1138773"/>
          </a:xfrm>
          <a:prstGeom prst="rect">
            <a:avLst/>
          </a:prstGeom>
          <a:noFill/>
        </p:spPr>
        <p:txBody>
          <a:bodyPr wrap="square" rtlCol="0">
            <a:spAutoFit/>
          </a:bodyPr>
          <a:lstStyle/>
          <a:p>
            <a:pPr marL="285750" indent="-285750">
              <a:buFont typeface="Calibri" panose="020F0502020204030204" pitchFamily="34" charset="0"/>
              <a:buChar char="-"/>
            </a:pPr>
            <a:r>
              <a:rPr lang="en-GB" sz="1700" dirty="0"/>
              <a:t>In contrast to my game, the characters have a lot of building jobs and fighting jobs, whereas the characters in my game are simply going to be collecting stock and moving it around the shop. This means that only a small amount of my jobs are going to be standing at the same place for a long period of time.</a:t>
            </a:r>
          </a:p>
        </p:txBody>
      </p:sp>
    </p:spTree>
    <p:extLst>
      <p:ext uri="{BB962C8B-B14F-4D97-AF65-F5344CB8AC3E}">
        <p14:creationId xmlns:p14="http://schemas.microsoft.com/office/powerpoint/2010/main" val="2252870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a:t>Level 6 Final Year Project Presentation 1</a:t>
            </a:r>
          </a:p>
        </p:txBody>
      </p:sp>
      <p:sp>
        <p:nvSpPr>
          <p:cNvPr id="5" name="TextBox 4"/>
          <p:cNvSpPr txBox="1"/>
          <p:nvPr/>
        </p:nvSpPr>
        <p:spPr>
          <a:xfrm>
            <a:off x="176169" y="721453"/>
            <a:ext cx="5670958" cy="6001643"/>
          </a:xfrm>
          <a:prstGeom prst="rect">
            <a:avLst/>
          </a:prstGeom>
          <a:noFill/>
        </p:spPr>
        <p:txBody>
          <a:bodyPr wrap="square" rtlCol="0">
            <a:spAutoFit/>
          </a:bodyPr>
          <a:lstStyle/>
          <a:p>
            <a:pPr marL="285750" indent="-285750">
              <a:buFont typeface="Calibri" panose="020F0502020204030204" pitchFamily="34" charset="0"/>
              <a:buChar char="-"/>
            </a:pPr>
            <a:r>
              <a:rPr lang="en-GB" sz="2400" dirty="0"/>
              <a:t>RimWorld has a rich and sophisticated job system. </a:t>
            </a:r>
          </a:p>
          <a:p>
            <a:pPr marL="285750" indent="-285750">
              <a:buFont typeface="Calibri" panose="020F0502020204030204" pitchFamily="34" charset="0"/>
              <a:buChar char="-"/>
            </a:pPr>
            <a:endParaRPr lang="en-GB" sz="2400" dirty="0"/>
          </a:p>
          <a:p>
            <a:pPr marL="285750" indent="-285750">
              <a:buFont typeface="Calibri" panose="020F0502020204030204" pitchFamily="34" charset="0"/>
              <a:buChar char="-"/>
            </a:pPr>
            <a:r>
              <a:rPr lang="en-GB" sz="2400" dirty="0"/>
              <a:t>Different characters have different skills and are better at certain jobs, and some character cannot do certain jobs.</a:t>
            </a:r>
          </a:p>
          <a:p>
            <a:pPr marL="285750" indent="-285750">
              <a:buFont typeface="Calibri" panose="020F0502020204030204" pitchFamily="34" charset="0"/>
              <a:buChar char="-"/>
            </a:pPr>
            <a:endParaRPr lang="en-GB" sz="2400" dirty="0"/>
          </a:p>
          <a:p>
            <a:pPr marL="285750" indent="-285750">
              <a:buFont typeface="Calibri" panose="020F0502020204030204" pitchFamily="34" charset="0"/>
              <a:buChar char="-"/>
            </a:pPr>
            <a:r>
              <a:rPr lang="en-GB" sz="2400" dirty="0"/>
              <a:t>This means that thought must go into what jobs certain characters need to do and what jobs some characters shouldn’t do.</a:t>
            </a:r>
          </a:p>
          <a:p>
            <a:pPr marL="285750" indent="-285750">
              <a:buFont typeface="Calibri" panose="020F0502020204030204" pitchFamily="34" charset="0"/>
              <a:buChar char="-"/>
            </a:pPr>
            <a:endParaRPr lang="en-GB" sz="2400" dirty="0"/>
          </a:p>
          <a:p>
            <a:pPr marL="285750" indent="-285750">
              <a:buFont typeface="Calibri" panose="020F0502020204030204" pitchFamily="34" charset="0"/>
              <a:buChar char="-"/>
            </a:pPr>
            <a:r>
              <a:rPr lang="en-GB" sz="2400" dirty="0"/>
              <a:t>The process of choosing what job a character does is automatic, and all jobs can have different priorities for different characters.</a:t>
            </a:r>
          </a:p>
        </p:txBody>
      </p:sp>
      <p:sp>
        <p:nvSpPr>
          <p:cNvPr id="6" name="TextBox 5"/>
          <p:cNvSpPr txBox="1"/>
          <p:nvPr/>
        </p:nvSpPr>
        <p:spPr>
          <a:xfrm>
            <a:off x="176168" y="352121"/>
            <a:ext cx="4546833" cy="369332"/>
          </a:xfrm>
          <a:prstGeom prst="rect">
            <a:avLst/>
          </a:prstGeom>
          <a:noFill/>
        </p:spPr>
        <p:txBody>
          <a:bodyPr wrap="square" rtlCol="0">
            <a:spAutoFit/>
          </a:bodyPr>
          <a:lstStyle/>
          <a:p>
            <a:pPr algn="ctr"/>
            <a:r>
              <a:rPr lang="en-GB" dirty="0"/>
              <a:t>[5.1]: Case Study: RimWorld Job System</a:t>
            </a:r>
          </a:p>
        </p:txBody>
      </p:sp>
      <p:grpSp>
        <p:nvGrpSpPr>
          <p:cNvPr id="7" name="Group 6"/>
          <p:cNvGrpSpPr/>
          <p:nvPr/>
        </p:nvGrpSpPr>
        <p:grpSpPr>
          <a:xfrm>
            <a:off x="5847127" y="721453"/>
            <a:ext cx="6023295" cy="4641519"/>
            <a:chOff x="8478476" y="138842"/>
            <a:chExt cx="3620802" cy="2884821"/>
          </a:xfrm>
        </p:grpSpPr>
        <p:pic>
          <p:nvPicPr>
            <p:cNvPr id="10" name="Picture 9"/>
            <p:cNvPicPr>
              <a:picLocks noChangeAspect="1"/>
            </p:cNvPicPr>
            <p:nvPr/>
          </p:nvPicPr>
          <p:blipFill rotWithShape="1">
            <a:blip r:embed="rId2"/>
            <a:srcRect l="30571" t="25941" r="31335" b="21713"/>
            <a:stretch/>
          </p:blipFill>
          <p:spPr>
            <a:xfrm>
              <a:off x="8478476" y="138842"/>
              <a:ext cx="3620802" cy="2597885"/>
            </a:xfrm>
            <a:prstGeom prst="rect">
              <a:avLst/>
            </a:prstGeom>
          </p:spPr>
        </p:pic>
        <p:sp>
          <p:nvSpPr>
            <p:cNvPr id="11" name="TextBox 10"/>
            <p:cNvSpPr txBox="1"/>
            <p:nvPr/>
          </p:nvSpPr>
          <p:spPr>
            <a:xfrm>
              <a:off x="8478476" y="2736727"/>
              <a:ext cx="3620802" cy="286936"/>
            </a:xfrm>
            <a:prstGeom prst="rect">
              <a:avLst/>
            </a:prstGeom>
            <a:noFill/>
            <a:ln>
              <a:solidFill>
                <a:schemeClr val="tx1"/>
              </a:solidFill>
            </a:ln>
          </p:spPr>
          <p:txBody>
            <a:bodyPr wrap="square" rtlCol="0">
              <a:spAutoFit/>
            </a:bodyPr>
            <a:lstStyle/>
            <a:p>
              <a:pPr algn="ctr"/>
              <a:r>
                <a:rPr lang="en-GB" sz="2400" dirty="0"/>
                <a:t>Figure [5]– RimWorld job assignment system</a:t>
              </a:r>
            </a:p>
          </p:txBody>
        </p:sp>
      </p:grpSp>
    </p:spTree>
    <p:extLst>
      <p:ext uri="{BB962C8B-B14F-4D97-AF65-F5344CB8AC3E}">
        <p14:creationId xmlns:p14="http://schemas.microsoft.com/office/powerpoint/2010/main" val="4236556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a:t>Level 6 Final Year Project Presentation 1</a:t>
            </a:r>
          </a:p>
        </p:txBody>
      </p:sp>
      <p:sp>
        <p:nvSpPr>
          <p:cNvPr id="5" name="TextBox 4"/>
          <p:cNvSpPr txBox="1"/>
          <p:nvPr/>
        </p:nvSpPr>
        <p:spPr>
          <a:xfrm>
            <a:off x="171275" y="721453"/>
            <a:ext cx="5717797" cy="5632311"/>
          </a:xfrm>
          <a:prstGeom prst="rect">
            <a:avLst/>
          </a:prstGeom>
          <a:noFill/>
        </p:spPr>
        <p:txBody>
          <a:bodyPr wrap="square" rtlCol="0">
            <a:spAutoFit/>
          </a:bodyPr>
          <a:lstStyle/>
          <a:p>
            <a:pPr marL="285750" indent="-285750">
              <a:buFont typeface="Calibri" panose="020F0502020204030204" pitchFamily="34" charset="0"/>
              <a:buChar char="-"/>
            </a:pPr>
            <a:r>
              <a:rPr lang="en-GB" sz="2400" dirty="0"/>
              <a:t>When a character goes idle, they search for a job to complete based upon the priority of the jobs. Once a job is found they go about completing it by following certain criteria. </a:t>
            </a:r>
          </a:p>
          <a:p>
            <a:pPr marL="285750" indent="-285750">
              <a:buFont typeface="Calibri" panose="020F0502020204030204" pitchFamily="34" charset="0"/>
              <a:buChar char="-"/>
            </a:pPr>
            <a:endParaRPr lang="en-GB" sz="2400" dirty="0"/>
          </a:p>
          <a:p>
            <a:pPr marL="285750" indent="-285750">
              <a:buFont typeface="Calibri" panose="020F0502020204030204" pitchFamily="34" charset="0"/>
              <a:buChar char="-"/>
            </a:pPr>
            <a:r>
              <a:rPr lang="en-GB" sz="2400" dirty="0"/>
              <a:t>They begin by collecting the resources for the job, and then bring them to the job site, this is repeated until the job can be performed, at which time they begin the work. </a:t>
            </a:r>
          </a:p>
          <a:p>
            <a:pPr marL="285750" indent="-285750">
              <a:buFont typeface="Calibri" panose="020F0502020204030204" pitchFamily="34" charset="0"/>
              <a:buChar char="-"/>
            </a:pPr>
            <a:endParaRPr lang="en-GB" sz="2400" dirty="0"/>
          </a:p>
          <a:p>
            <a:pPr marL="285750" indent="-285750">
              <a:buFont typeface="Calibri" panose="020F0502020204030204" pitchFamily="34" charset="0"/>
              <a:buChar char="-"/>
            </a:pPr>
            <a:r>
              <a:rPr lang="en-GB" sz="2400" dirty="0"/>
              <a:t>All jobs require a job time, and a character must keep doing the job until the time is completed.</a:t>
            </a:r>
          </a:p>
        </p:txBody>
      </p:sp>
      <p:sp>
        <p:nvSpPr>
          <p:cNvPr id="6" name="TextBox 5"/>
          <p:cNvSpPr txBox="1"/>
          <p:nvPr/>
        </p:nvSpPr>
        <p:spPr>
          <a:xfrm>
            <a:off x="176168" y="352121"/>
            <a:ext cx="4546833" cy="369332"/>
          </a:xfrm>
          <a:prstGeom prst="rect">
            <a:avLst/>
          </a:prstGeom>
          <a:noFill/>
        </p:spPr>
        <p:txBody>
          <a:bodyPr wrap="square" rtlCol="0">
            <a:spAutoFit/>
          </a:bodyPr>
          <a:lstStyle/>
          <a:p>
            <a:pPr algn="ctr"/>
            <a:r>
              <a:rPr lang="en-GB" dirty="0"/>
              <a:t>[5.2]: Case Study: RimWorld Job System</a:t>
            </a:r>
          </a:p>
        </p:txBody>
      </p:sp>
      <p:pic>
        <p:nvPicPr>
          <p:cNvPr id="8" name="Picture 7"/>
          <p:cNvPicPr>
            <a:picLocks noChangeAspect="1"/>
          </p:cNvPicPr>
          <p:nvPr/>
        </p:nvPicPr>
        <p:blipFill>
          <a:blip r:embed="rId2"/>
          <a:stretch>
            <a:fillRect/>
          </a:stretch>
        </p:blipFill>
        <p:spPr>
          <a:xfrm>
            <a:off x="5889072" y="897622"/>
            <a:ext cx="6239269" cy="4089199"/>
          </a:xfrm>
          <a:prstGeom prst="rect">
            <a:avLst/>
          </a:prstGeom>
        </p:spPr>
      </p:pic>
      <p:sp>
        <p:nvSpPr>
          <p:cNvPr id="9" name="TextBox 8"/>
          <p:cNvSpPr txBox="1"/>
          <p:nvPr/>
        </p:nvSpPr>
        <p:spPr>
          <a:xfrm>
            <a:off x="5889072" y="4986821"/>
            <a:ext cx="6239269" cy="338554"/>
          </a:xfrm>
          <a:prstGeom prst="rect">
            <a:avLst/>
          </a:prstGeom>
          <a:noFill/>
          <a:ln>
            <a:solidFill>
              <a:schemeClr val="tx1"/>
            </a:solidFill>
          </a:ln>
        </p:spPr>
        <p:txBody>
          <a:bodyPr wrap="square" rtlCol="0">
            <a:spAutoFit/>
          </a:bodyPr>
          <a:lstStyle/>
          <a:p>
            <a:pPr algn="ctr"/>
            <a:r>
              <a:rPr lang="en-GB" sz="1600" dirty="0"/>
              <a:t>Figure [6]– RimWorld characters completing jobs</a:t>
            </a:r>
          </a:p>
        </p:txBody>
      </p:sp>
    </p:spTree>
    <p:extLst>
      <p:ext uri="{BB962C8B-B14F-4D97-AF65-F5344CB8AC3E}">
        <p14:creationId xmlns:p14="http://schemas.microsoft.com/office/powerpoint/2010/main" val="2616893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a:t>Level 6 Final Year Project Presentation 1</a:t>
            </a:r>
          </a:p>
        </p:txBody>
      </p:sp>
      <p:sp>
        <p:nvSpPr>
          <p:cNvPr id="5" name="TextBox 4"/>
          <p:cNvSpPr txBox="1"/>
          <p:nvPr/>
        </p:nvSpPr>
        <p:spPr>
          <a:xfrm>
            <a:off x="176168" y="352121"/>
            <a:ext cx="4546833" cy="369332"/>
          </a:xfrm>
          <a:prstGeom prst="rect">
            <a:avLst/>
          </a:prstGeom>
          <a:noFill/>
        </p:spPr>
        <p:txBody>
          <a:bodyPr wrap="square" rtlCol="0">
            <a:spAutoFit/>
          </a:bodyPr>
          <a:lstStyle/>
          <a:p>
            <a:pPr algn="ctr"/>
            <a:r>
              <a:rPr lang="en-GB" dirty="0"/>
              <a:t>[5]: Case Study: RimWorld Job System</a:t>
            </a:r>
          </a:p>
        </p:txBody>
      </p:sp>
      <p:sp>
        <p:nvSpPr>
          <p:cNvPr id="7" name="TextBox 6"/>
          <p:cNvSpPr txBox="1"/>
          <p:nvPr/>
        </p:nvSpPr>
        <p:spPr>
          <a:xfrm>
            <a:off x="427837" y="812165"/>
            <a:ext cx="7935987" cy="1923604"/>
          </a:xfrm>
          <a:prstGeom prst="rect">
            <a:avLst/>
          </a:prstGeom>
          <a:noFill/>
        </p:spPr>
        <p:txBody>
          <a:bodyPr wrap="square" rtlCol="0">
            <a:spAutoFit/>
          </a:bodyPr>
          <a:lstStyle/>
          <a:p>
            <a:pPr marL="285750" indent="-285750">
              <a:buFont typeface="Calibri" panose="020F0502020204030204" pitchFamily="34" charset="0"/>
              <a:buChar char="-"/>
            </a:pPr>
            <a:r>
              <a:rPr lang="en-GB" sz="1700" dirty="0"/>
              <a:t>RimWorld has a rich and sophisticated job system. </a:t>
            </a:r>
          </a:p>
          <a:p>
            <a:pPr marL="285750" indent="-285750">
              <a:buFont typeface="Calibri" panose="020F0502020204030204" pitchFamily="34" charset="0"/>
              <a:buChar char="-"/>
            </a:pPr>
            <a:r>
              <a:rPr lang="en-GB" sz="1700" dirty="0"/>
              <a:t>Different characters have different skills and are better at certain jobs, and some character cannot do certain jobs.</a:t>
            </a:r>
          </a:p>
          <a:p>
            <a:pPr marL="285750" indent="-285750">
              <a:buFont typeface="Calibri" panose="020F0502020204030204" pitchFamily="34" charset="0"/>
              <a:buChar char="-"/>
            </a:pPr>
            <a:r>
              <a:rPr lang="en-GB" sz="1700" dirty="0"/>
              <a:t>This means that thought must go into what jobs certain characters need to do and what jobs some characters shouldn’t do.</a:t>
            </a:r>
          </a:p>
          <a:p>
            <a:pPr marL="285750" indent="-285750">
              <a:buFont typeface="Calibri" panose="020F0502020204030204" pitchFamily="34" charset="0"/>
              <a:buChar char="-"/>
            </a:pPr>
            <a:r>
              <a:rPr lang="en-GB" sz="1700" dirty="0"/>
              <a:t>The process of choosing what job a character does is automatic, and all jobs can have different priorities for different characters.</a:t>
            </a:r>
          </a:p>
        </p:txBody>
      </p:sp>
      <p:grpSp>
        <p:nvGrpSpPr>
          <p:cNvPr id="2" name="Group 1"/>
          <p:cNvGrpSpPr/>
          <p:nvPr/>
        </p:nvGrpSpPr>
        <p:grpSpPr>
          <a:xfrm>
            <a:off x="8641361" y="201745"/>
            <a:ext cx="3003257" cy="2734313"/>
            <a:chOff x="8758807" y="2414"/>
            <a:chExt cx="3003257" cy="2734313"/>
          </a:xfrm>
        </p:grpSpPr>
        <p:pic>
          <p:nvPicPr>
            <p:cNvPr id="9" name="Picture 8"/>
            <p:cNvPicPr>
              <a:picLocks noChangeAspect="1"/>
            </p:cNvPicPr>
            <p:nvPr/>
          </p:nvPicPr>
          <p:blipFill rotWithShape="1">
            <a:blip r:embed="rId2"/>
            <a:srcRect l="30571" t="25941" r="31335" b="21713"/>
            <a:stretch/>
          </p:blipFill>
          <p:spPr>
            <a:xfrm>
              <a:off x="8758807" y="2414"/>
              <a:ext cx="3003257" cy="2154804"/>
            </a:xfrm>
            <a:prstGeom prst="rect">
              <a:avLst/>
            </a:prstGeom>
          </p:spPr>
        </p:pic>
        <p:sp>
          <p:nvSpPr>
            <p:cNvPr id="10" name="TextBox 9"/>
            <p:cNvSpPr txBox="1"/>
            <p:nvPr/>
          </p:nvSpPr>
          <p:spPr>
            <a:xfrm>
              <a:off x="8758807" y="2151952"/>
              <a:ext cx="3003257" cy="584775"/>
            </a:xfrm>
            <a:prstGeom prst="rect">
              <a:avLst/>
            </a:prstGeom>
            <a:noFill/>
            <a:ln>
              <a:solidFill>
                <a:schemeClr val="tx1"/>
              </a:solidFill>
            </a:ln>
          </p:spPr>
          <p:txBody>
            <a:bodyPr wrap="square" rtlCol="0">
              <a:spAutoFit/>
            </a:bodyPr>
            <a:lstStyle/>
            <a:p>
              <a:pPr algn="ctr"/>
              <a:r>
                <a:rPr lang="en-GB" sz="1600" dirty="0"/>
                <a:t>Figure [5]– RimWorld job assignment system</a:t>
              </a:r>
            </a:p>
          </p:txBody>
        </p:sp>
      </p:grpSp>
      <p:grpSp>
        <p:nvGrpSpPr>
          <p:cNvPr id="14" name="Group 13"/>
          <p:cNvGrpSpPr/>
          <p:nvPr/>
        </p:nvGrpSpPr>
        <p:grpSpPr>
          <a:xfrm>
            <a:off x="8548383" y="3505281"/>
            <a:ext cx="3380764" cy="2470903"/>
            <a:chOff x="8548382" y="2725105"/>
            <a:chExt cx="3380764" cy="2470903"/>
          </a:xfrm>
        </p:grpSpPr>
        <p:pic>
          <p:nvPicPr>
            <p:cNvPr id="11" name="Picture 10"/>
            <p:cNvPicPr>
              <a:picLocks noChangeAspect="1"/>
            </p:cNvPicPr>
            <p:nvPr/>
          </p:nvPicPr>
          <p:blipFill>
            <a:blip r:embed="rId3"/>
            <a:stretch>
              <a:fillRect/>
            </a:stretch>
          </p:blipFill>
          <p:spPr>
            <a:xfrm>
              <a:off x="8548383" y="2725105"/>
              <a:ext cx="3380763" cy="1901680"/>
            </a:xfrm>
            <a:prstGeom prst="rect">
              <a:avLst/>
            </a:prstGeom>
          </p:spPr>
        </p:pic>
        <p:sp>
          <p:nvSpPr>
            <p:cNvPr id="12" name="TextBox 11"/>
            <p:cNvSpPr txBox="1"/>
            <p:nvPr/>
          </p:nvSpPr>
          <p:spPr>
            <a:xfrm>
              <a:off x="8548382" y="4611233"/>
              <a:ext cx="3380763" cy="584775"/>
            </a:xfrm>
            <a:prstGeom prst="rect">
              <a:avLst/>
            </a:prstGeom>
            <a:noFill/>
            <a:ln>
              <a:solidFill>
                <a:schemeClr val="tx1"/>
              </a:solidFill>
            </a:ln>
          </p:spPr>
          <p:txBody>
            <a:bodyPr wrap="square" rtlCol="0">
              <a:spAutoFit/>
            </a:bodyPr>
            <a:lstStyle/>
            <a:p>
              <a:pPr algn="ctr"/>
              <a:r>
                <a:rPr lang="en-GB" sz="1600" dirty="0"/>
                <a:t>Figure [6]– RimWorld characters completing jobs</a:t>
              </a:r>
            </a:p>
          </p:txBody>
        </p:sp>
      </p:grpSp>
      <p:sp>
        <p:nvSpPr>
          <p:cNvPr id="15" name="TextBox 14"/>
          <p:cNvSpPr txBox="1"/>
          <p:nvPr/>
        </p:nvSpPr>
        <p:spPr>
          <a:xfrm>
            <a:off x="418750" y="2650968"/>
            <a:ext cx="7734650" cy="2185214"/>
          </a:xfrm>
          <a:prstGeom prst="rect">
            <a:avLst/>
          </a:prstGeom>
          <a:noFill/>
        </p:spPr>
        <p:txBody>
          <a:bodyPr wrap="square" rtlCol="0">
            <a:spAutoFit/>
          </a:bodyPr>
          <a:lstStyle/>
          <a:p>
            <a:pPr marL="285750" indent="-285750">
              <a:buFont typeface="Calibri" panose="020F0502020204030204" pitchFamily="34" charset="0"/>
              <a:buChar char="-"/>
            </a:pPr>
            <a:r>
              <a:rPr lang="en-GB" sz="1700" dirty="0"/>
              <a:t>When a character goes idle, they search for a job to complete based upon the priority of the jobs. Once a job is found they go about completing it by following certain criteria. </a:t>
            </a:r>
          </a:p>
          <a:p>
            <a:pPr marL="285750" indent="-285750">
              <a:buFont typeface="Calibri" panose="020F0502020204030204" pitchFamily="34" charset="0"/>
              <a:buChar char="-"/>
            </a:pPr>
            <a:r>
              <a:rPr lang="en-GB" sz="1700" dirty="0"/>
              <a:t>They begin by collecting the resources for the job, and then bring them to the job site, this is repeated until the job can be performed, at which time they begin the work. </a:t>
            </a:r>
          </a:p>
          <a:p>
            <a:pPr marL="285750" indent="-285750">
              <a:buFont typeface="Calibri" panose="020F0502020204030204" pitchFamily="34" charset="0"/>
              <a:buChar char="-"/>
            </a:pPr>
            <a:r>
              <a:rPr lang="en-GB" sz="1700" dirty="0"/>
              <a:t>All jobs require a job time, and a character must keep doing the job until the time is completed.</a:t>
            </a:r>
          </a:p>
        </p:txBody>
      </p:sp>
      <p:sp>
        <p:nvSpPr>
          <p:cNvPr id="16" name="TextBox 15"/>
          <p:cNvSpPr txBox="1"/>
          <p:nvPr/>
        </p:nvSpPr>
        <p:spPr>
          <a:xfrm>
            <a:off x="427837" y="4837574"/>
            <a:ext cx="7734650" cy="1138773"/>
          </a:xfrm>
          <a:prstGeom prst="rect">
            <a:avLst/>
          </a:prstGeom>
          <a:noFill/>
        </p:spPr>
        <p:txBody>
          <a:bodyPr wrap="square" rtlCol="0">
            <a:spAutoFit/>
          </a:bodyPr>
          <a:lstStyle/>
          <a:p>
            <a:pPr marL="285750" indent="-285750">
              <a:buFont typeface="Calibri" panose="020F0502020204030204" pitchFamily="34" charset="0"/>
              <a:buChar char="-"/>
            </a:pPr>
            <a:r>
              <a:rPr lang="en-GB" sz="1700" dirty="0"/>
              <a:t>In contrast to my game, the characters have a lot of building jobs and fighting jobs, whereas the characters in my game are simply going to be collecting stock and moving it around the shop. This means that only a small amount of my jobs are going to be standing at the same place for a long period of time.</a:t>
            </a:r>
          </a:p>
        </p:txBody>
      </p:sp>
    </p:spTree>
    <p:extLst>
      <p:ext uri="{BB962C8B-B14F-4D97-AF65-F5344CB8AC3E}">
        <p14:creationId xmlns:p14="http://schemas.microsoft.com/office/powerpoint/2010/main" val="4445825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a:t>Level 6 Final Year Project Presentation 1</a:t>
            </a:r>
          </a:p>
        </p:txBody>
      </p:sp>
      <p:sp>
        <p:nvSpPr>
          <p:cNvPr id="5" name="TextBox 4"/>
          <p:cNvSpPr txBox="1"/>
          <p:nvPr/>
        </p:nvSpPr>
        <p:spPr>
          <a:xfrm>
            <a:off x="176168" y="352121"/>
            <a:ext cx="5519957" cy="369332"/>
          </a:xfrm>
          <a:prstGeom prst="rect">
            <a:avLst/>
          </a:prstGeom>
          <a:noFill/>
        </p:spPr>
        <p:txBody>
          <a:bodyPr wrap="square" rtlCol="0">
            <a:spAutoFit/>
          </a:bodyPr>
          <a:lstStyle/>
          <a:p>
            <a:pPr algn="ctr"/>
            <a:r>
              <a:rPr lang="en-GB" dirty="0"/>
              <a:t>[6]: Case Study: Learning Simulation Game Development</a:t>
            </a:r>
          </a:p>
        </p:txBody>
      </p:sp>
      <p:sp>
        <p:nvSpPr>
          <p:cNvPr id="6" name="TextBox 5"/>
          <p:cNvSpPr txBox="1"/>
          <p:nvPr/>
        </p:nvSpPr>
        <p:spPr>
          <a:xfrm>
            <a:off x="427837" y="786998"/>
            <a:ext cx="11601976" cy="2446824"/>
          </a:xfrm>
          <a:prstGeom prst="rect">
            <a:avLst/>
          </a:prstGeom>
          <a:noFill/>
        </p:spPr>
        <p:txBody>
          <a:bodyPr wrap="square" rtlCol="0">
            <a:spAutoFit/>
          </a:bodyPr>
          <a:lstStyle/>
          <a:p>
            <a:pPr marL="285750" indent="-285750">
              <a:buFont typeface="Calibri" panose="020F0502020204030204" pitchFamily="34" charset="0"/>
              <a:buChar char="-"/>
            </a:pPr>
            <a:r>
              <a:rPr lang="en-GB" sz="1700" dirty="0"/>
              <a:t>A thesis on using virtual simulations as a main source of learning and the development behind simulation programs and games.</a:t>
            </a:r>
          </a:p>
          <a:p>
            <a:r>
              <a:rPr lang="en-GB" sz="1700" dirty="0"/>
              <a:t>    </a:t>
            </a:r>
          </a:p>
          <a:p>
            <a:r>
              <a:rPr lang="en-GB" sz="1700" dirty="0"/>
              <a:t>“A main way of learning is by doing, however, if someone who isn’t experienced finds themselves with any kind of power, then things could go wrong. Virtual simulations are a great way of learning through doing, but without any risk of real-life disasters.”</a:t>
            </a:r>
          </a:p>
          <a:p>
            <a:pPr marL="285750" indent="-285750">
              <a:buFont typeface="Calibri" panose="020F0502020204030204" pitchFamily="34" charset="0"/>
              <a:buChar char="-"/>
            </a:pPr>
            <a:endParaRPr lang="en-GB" sz="1700" dirty="0"/>
          </a:p>
          <a:p>
            <a:pPr marL="285750" indent="-285750">
              <a:buFont typeface="Calibri" panose="020F0502020204030204" pitchFamily="34" charset="0"/>
              <a:buChar char="-"/>
            </a:pPr>
            <a:r>
              <a:rPr lang="en-GB" sz="1700" dirty="0"/>
              <a:t>Chapter 4 – it explains about learning simulation games and game-based learning.</a:t>
            </a:r>
          </a:p>
          <a:p>
            <a:pPr marL="285750" indent="-285750">
              <a:buFont typeface="Calibri" panose="020F0502020204030204" pitchFamily="34" charset="0"/>
              <a:buChar char="-"/>
            </a:pPr>
            <a:r>
              <a:rPr lang="en-GB" sz="1700" dirty="0"/>
              <a:t>It lists criteria for successful game creation that keeps players engaged, and how this can be linked with challenges that improve the players skills </a:t>
            </a:r>
          </a:p>
          <a:p>
            <a:pPr marL="285750" indent="-285750">
              <a:buFont typeface="Calibri" panose="020F0502020204030204" pitchFamily="34" charset="0"/>
              <a:buChar char="-"/>
            </a:pPr>
            <a:r>
              <a:rPr lang="en-GB" sz="1700" dirty="0"/>
              <a:t>This is the aim of simulation games – and in turn the game to be created for this project.</a:t>
            </a:r>
            <a:endParaRPr lang="en-GB" sz="1600" dirty="0"/>
          </a:p>
        </p:txBody>
      </p:sp>
      <p:grpSp>
        <p:nvGrpSpPr>
          <p:cNvPr id="9" name="Group 8"/>
          <p:cNvGrpSpPr/>
          <p:nvPr/>
        </p:nvGrpSpPr>
        <p:grpSpPr>
          <a:xfrm>
            <a:off x="7679820" y="3233822"/>
            <a:ext cx="4512180" cy="2148528"/>
            <a:chOff x="7679820" y="3833690"/>
            <a:chExt cx="4512180" cy="2148528"/>
          </a:xfrm>
        </p:grpSpPr>
        <p:pic>
          <p:nvPicPr>
            <p:cNvPr id="7" name="Picture 6"/>
            <p:cNvPicPr>
              <a:picLocks noChangeAspect="1"/>
            </p:cNvPicPr>
            <p:nvPr/>
          </p:nvPicPr>
          <p:blipFill rotWithShape="1">
            <a:blip r:embed="rId2"/>
            <a:srcRect l="35945" t="37493" r="34747" b="40896"/>
            <a:stretch/>
          </p:blipFill>
          <p:spPr>
            <a:xfrm>
              <a:off x="7679821" y="3833690"/>
              <a:ext cx="4512179" cy="1871529"/>
            </a:xfrm>
            <a:prstGeom prst="rect">
              <a:avLst/>
            </a:prstGeom>
          </p:spPr>
        </p:pic>
        <p:sp>
          <p:nvSpPr>
            <p:cNvPr id="8" name="TextBox 7"/>
            <p:cNvSpPr txBox="1"/>
            <p:nvPr/>
          </p:nvSpPr>
          <p:spPr>
            <a:xfrm>
              <a:off x="7679820" y="5705219"/>
              <a:ext cx="4512179" cy="276999"/>
            </a:xfrm>
            <a:prstGeom prst="rect">
              <a:avLst/>
            </a:prstGeom>
            <a:noFill/>
            <a:ln>
              <a:solidFill>
                <a:schemeClr val="tx1"/>
              </a:solidFill>
            </a:ln>
          </p:spPr>
          <p:txBody>
            <a:bodyPr wrap="square" rtlCol="0">
              <a:spAutoFit/>
            </a:bodyPr>
            <a:lstStyle/>
            <a:p>
              <a:pPr algn="ctr"/>
              <a:r>
                <a:rPr lang="en-GB" sz="1200" dirty="0"/>
                <a:t>Figure [7]– Input-Process-Outcome Game Model</a:t>
              </a:r>
            </a:p>
          </p:txBody>
        </p:sp>
      </p:grpSp>
      <p:sp>
        <p:nvSpPr>
          <p:cNvPr id="10" name="TextBox 9"/>
          <p:cNvSpPr txBox="1"/>
          <p:nvPr/>
        </p:nvSpPr>
        <p:spPr>
          <a:xfrm>
            <a:off x="427838" y="3385022"/>
            <a:ext cx="7348756" cy="2554545"/>
          </a:xfrm>
          <a:prstGeom prst="rect">
            <a:avLst/>
          </a:prstGeom>
          <a:noFill/>
        </p:spPr>
        <p:txBody>
          <a:bodyPr wrap="square" rtlCol="0">
            <a:spAutoFit/>
          </a:bodyPr>
          <a:lstStyle/>
          <a:p>
            <a:pPr marL="285750" indent="-285750">
              <a:buFont typeface="Calibri" panose="020F0502020204030204" pitchFamily="34" charset="0"/>
              <a:buChar char="-"/>
            </a:pPr>
            <a:r>
              <a:rPr lang="en-GB" sz="1600" dirty="0" err="1"/>
              <a:t>Garris</a:t>
            </a:r>
            <a:r>
              <a:rPr lang="en-GB" sz="1600" dirty="0"/>
              <a:t> et al. (2002) introduce the Input-Process-Outcome Game Model (Figure [6]). It emphasizes that people learn from active engagement with the environment, this experience coupled with instructional support of debriefing can provide an effective learning environment. </a:t>
            </a:r>
          </a:p>
          <a:p>
            <a:pPr marL="285750" indent="-285750">
              <a:buFont typeface="Calibri" panose="020F0502020204030204" pitchFamily="34" charset="0"/>
              <a:buChar char="-"/>
            </a:pPr>
            <a:r>
              <a:rPr lang="en-GB" sz="1600" dirty="0"/>
              <a:t>The input represents the game itself. </a:t>
            </a:r>
          </a:p>
          <a:p>
            <a:pPr marL="285750" indent="-285750">
              <a:buFont typeface="Calibri" panose="020F0502020204030204" pitchFamily="34" charset="0"/>
              <a:buChar char="-"/>
            </a:pPr>
            <a:r>
              <a:rPr lang="en-GB" sz="1600" dirty="0"/>
              <a:t>The process represents the game session.</a:t>
            </a:r>
          </a:p>
          <a:p>
            <a:pPr marL="285750" indent="-285750">
              <a:buFont typeface="Calibri" panose="020F0502020204030204" pitchFamily="34" charset="0"/>
              <a:buChar char="-"/>
            </a:pPr>
            <a:r>
              <a:rPr lang="en-GB" sz="1600" dirty="0"/>
              <a:t>The learning outcomes is the reason for the simulation.</a:t>
            </a:r>
          </a:p>
          <a:p>
            <a:pPr marL="285750" indent="-285750">
              <a:buFont typeface="Calibri" panose="020F0502020204030204" pitchFamily="34" charset="0"/>
              <a:buChar char="-"/>
            </a:pPr>
            <a:r>
              <a:rPr lang="en-GB" sz="1600" dirty="0"/>
              <a:t>The debriefing is important and ensures that the player learns the insights of the simulation model, otherwise the player will not be able to link what they learn back to real-life situations.</a:t>
            </a:r>
          </a:p>
        </p:txBody>
      </p:sp>
      <p:sp>
        <p:nvSpPr>
          <p:cNvPr id="11" name="TextBox 10"/>
          <p:cNvSpPr txBox="1"/>
          <p:nvPr/>
        </p:nvSpPr>
        <p:spPr>
          <a:xfrm>
            <a:off x="8900719" y="352121"/>
            <a:ext cx="2660009" cy="369332"/>
          </a:xfrm>
          <a:prstGeom prst="rect">
            <a:avLst/>
          </a:prstGeom>
          <a:noFill/>
        </p:spPr>
        <p:txBody>
          <a:bodyPr wrap="square" rtlCol="0">
            <a:spAutoFit/>
          </a:bodyPr>
          <a:lstStyle/>
          <a:p>
            <a:r>
              <a:rPr lang="en-GB" dirty="0"/>
              <a:t>Reference: </a:t>
            </a:r>
            <a:r>
              <a:rPr lang="en-GB" dirty="0" err="1"/>
              <a:t>Salmi</a:t>
            </a:r>
            <a:r>
              <a:rPr lang="en-GB" dirty="0"/>
              <a:t> (2015)</a:t>
            </a:r>
          </a:p>
        </p:txBody>
      </p:sp>
    </p:spTree>
    <p:extLst>
      <p:ext uri="{BB962C8B-B14F-4D97-AF65-F5344CB8AC3E}">
        <p14:creationId xmlns:p14="http://schemas.microsoft.com/office/powerpoint/2010/main" val="22723569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428</TotalTime>
  <Words>1830</Words>
  <Application>Microsoft Office PowerPoint</Application>
  <PresentationFormat>Widescreen</PresentationFormat>
  <Paragraphs>151</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Jamieson</dc:creator>
  <cp:lastModifiedBy>James Jamieson</cp:lastModifiedBy>
  <cp:revision>35</cp:revision>
  <dcterms:created xsi:type="dcterms:W3CDTF">2016-12-13T14:01:08Z</dcterms:created>
  <dcterms:modified xsi:type="dcterms:W3CDTF">2016-12-15T13:35:29Z</dcterms:modified>
</cp:coreProperties>
</file>

<file path=docProps/thumbnail.jpeg>
</file>